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5" r:id="rId2"/>
    <p:sldId id="274" r:id="rId3"/>
    <p:sldId id="275" r:id="rId4"/>
    <p:sldId id="277" r:id="rId5"/>
    <p:sldId id="288" r:id="rId6"/>
    <p:sldId id="302" r:id="rId7"/>
    <p:sldId id="336" r:id="rId8"/>
    <p:sldId id="290" r:id="rId9"/>
    <p:sldId id="340" r:id="rId10"/>
    <p:sldId id="337" r:id="rId11"/>
    <p:sldId id="364" r:id="rId12"/>
    <p:sldId id="345" r:id="rId13"/>
    <p:sldId id="385" r:id="rId14"/>
    <p:sldId id="386" r:id="rId15"/>
    <p:sldId id="320" r:id="rId16"/>
    <p:sldId id="325" r:id="rId17"/>
    <p:sldId id="350" r:id="rId18"/>
    <p:sldId id="369" r:id="rId19"/>
    <p:sldId id="354" r:id="rId20"/>
    <p:sldId id="355" r:id="rId21"/>
    <p:sldId id="360" r:id="rId22"/>
    <p:sldId id="373" r:id="rId23"/>
    <p:sldId id="377" r:id="rId24"/>
    <p:sldId id="378" r:id="rId25"/>
    <p:sldId id="321" r:id="rId26"/>
    <p:sldId id="303" r:id="rId27"/>
    <p:sldId id="304" r:id="rId28"/>
    <p:sldId id="293" r:id="rId29"/>
    <p:sldId id="294" r:id="rId3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7312" autoAdjust="0"/>
  </p:normalViewPr>
  <p:slideViewPr>
    <p:cSldViewPr>
      <p:cViewPr varScale="1">
        <p:scale>
          <a:sx n="73" d="100"/>
          <a:sy n="73" d="100"/>
        </p:scale>
        <p:origin x="-876" y="-10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FC359-B6ED-47C4-9807-D07A62F8776C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A9331-C677-49B7-A29B-39DA6493F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1" y="2130431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2" y="3886200"/>
            <a:ext cx="768096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44"/>
            <a:ext cx="24688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4"/>
            <a:ext cx="72237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5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2" y="1600205"/>
            <a:ext cx="48463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2" y="1600205"/>
            <a:ext cx="48463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3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3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2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6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2" y="1435103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42"/>
            <a:ext cx="658368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2" y="274638"/>
            <a:ext cx="98755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2" y="1600205"/>
            <a:ext cx="987552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6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D11AC-59EB-424F-80FE-04376DAD7D4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1" y="6356356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6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0.jpeg"/><Relationship Id="rId21" Type="http://schemas.openxmlformats.org/officeDocument/2006/relationships/image" Target="../media/image38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Relationship Id="rId2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6.jpe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jpeg"/><Relationship Id="rId7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7.jpeg"/><Relationship Id="rId4" Type="http://schemas.openxmlformats.org/officeDocument/2006/relationships/image" Target="../media/image72.jpeg"/><Relationship Id="rId9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09728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524000" y="228600"/>
            <a:ext cx="8153400" cy="762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শাকসবজি জাতীয় ফসলের শ্রেণিবিভাগ   </a:t>
            </a:r>
            <a:endParaRPr lang="en-US" sz="36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33400" y="1295400"/>
            <a:ext cx="9906000" cy="5029200"/>
            <a:chOff x="533400" y="1295400"/>
            <a:chExt cx="9906000" cy="5029200"/>
          </a:xfrm>
        </p:grpSpPr>
        <p:sp>
          <p:nvSpPr>
            <p:cNvPr id="16" name="Rounded Rectangle 15"/>
            <p:cNvSpPr/>
            <p:nvPr/>
          </p:nvSpPr>
          <p:spPr>
            <a:xfrm>
              <a:off x="4038600" y="1295400"/>
              <a:ext cx="3048000" cy="3733800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391400" y="1295400"/>
              <a:ext cx="3048000" cy="3733800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33400" y="1371600"/>
              <a:ext cx="3048000" cy="3733800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ame 22"/>
            <p:cNvSpPr/>
            <p:nvPr/>
          </p:nvSpPr>
          <p:spPr>
            <a:xfrm>
              <a:off x="3276600" y="5486400"/>
              <a:ext cx="4495800" cy="838200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পাতা জাতীয় সবজি </a:t>
              </a:r>
              <a:endPara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4572000"/>
            <a:ext cx="9677400" cy="533400"/>
            <a:chOff x="609600" y="4572000"/>
            <a:chExt cx="9677400" cy="533400"/>
          </a:xfrm>
        </p:grpSpPr>
        <p:sp>
          <p:nvSpPr>
            <p:cNvPr id="8" name="Rectangle 7"/>
            <p:cNvSpPr/>
            <p:nvPr/>
          </p:nvSpPr>
          <p:spPr>
            <a:xfrm>
              <a:off x="609600" y="4648200"/>
              <a:ext cx="2819400" cy="457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বাধা কপি 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14800" y="4648200"/>
              <a:ext cx="2819400" cy="457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পুই শাঁক 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67600" y="4572000"/>
              <a:ext cx="2819400" cy="457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পালং শাঁক 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" y="1371600"/>
            <a:ext cx="9906000" cy="5029200"/>
            <a:chOff x="533400" y="1295400"/>
            <a:chExt cx="9906000" cy="5029200"/>
          </a:xfrm>
        </p:grpSpPr>
        <p:grpSp>
          <p:nvGrpSpPr>
            <p:cNvPr id="13" name="Group 1"/>
            <p:cNvGrpSpPr/>
            <p:nvPr/>
          </p:nvGrpSpPr>
          <p:grpSpPr>
            <a:xfrm>
              <a:off x="533400" y="1295400"/>
              <a:ext cx="9906000" cy="5029200"/>
              <a:chOff x="533400" y="1295400"/>
              <a:chExt cx="9906000" cy="5029200"/>
            </a:xfrm>
          </p:grpSpPr>
          <p:sp>
            <p:nvSpPr>
              <p:cNvPr id="22" name="Rounded Rectangle 2"/>
              <p:cNvSpPr/>
              <p:nvPr/>
            </p:nvSpPr>
            <p:spPr>
              <a:xfrm>
                <a:off x="4038600" y="1295400"/>
                <a:ext cx="3048000" cy="37338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3"/>
              <p:cNvSpPr/>
              <p:nvPr/>
            </p:nvSpPr>
            <p:spPr>
              <a:xfrm>
                <a:off x="7391400" y="1295400"/>
                <a:ext cx="3048000" cy="37338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4"/>
              <p:cNvSpPr/>
              <p:nvPr/>
            </p:nvSpPr>
            <p:spPr>
              <a:xfrm>
                <a:off x="533400" y="1371600"/>
                <a:ext cx="3048000" cy="37338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ame 5"/>
              <p:cNvSpPr/>
              <p:nvPr/>
            </p:nvSpPr>
            <p:spPr>
              <a:xfrm>
                <a:off x="3276600" y="5486400"/>
                <a:ext cx="44958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ফল জাতীয় সবজি 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grpSp>
          <p:nvGrpSpPr>
            <p:cNvPr id="15" name="Group 6"/>
            <p:cNvGrpSpPr/>
            <p:nvPr/>
          </p:nvGrpSpPr>
          <p:grpSpPr>
            <a:xfrm>
              <a:off x="609600" y="4572000"/>
              <a:ext cx="9677400" cy="533400"/>
              <a:chOff x="609600" y="4572000"/>
              <a:chExt cx="9677400" cy="53340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096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মিষ্টি কুমাড়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1148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টমেটো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467600" y="45720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সজনা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33400" y="1371600"/>
            <a:ext cx="9906000" cy="5029200"/>
            <a:chOff x="533400" y="1295400"/>
            <a:chExt cx="9906000" cy="5029200"/>
          </a:xfrm>
        </p:grpSpPr>
        <p:grpSp>
          <p:nvGrpSpPr>
            <p:cNvPr id="29" name="Group 1"/>
            <p:cNvGrpSpPr/>
            <p:nvPr/>
          </p:nvGrpSpPr>
          <p:grpSpPr>
            <a:xfrm>
              <a:off x="533400" y="1295400"/>
              <a:ext cx="9906000" cy="5029200"/>
              <a:chOff x="533400" y="1295400"/>
              <a:chExt cx="9906000" cy="5029200"/>
            </a:xfrm>
          </p:grpSpPr>
          <p:sp>
            <p:nvSpPr>
              <p:cNvPr id="34" name="Rounded Rectangle 2"/>
              <p:cNvSpPr/>
              <p:nvPr/>
            </p:nvSpPr>
            <p:spPr>
              <a:xfrm>
                <a:off x="4038600" y="1295400"/>
                <a:ext cx="3048000" cy="373380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"/>
              <p:cNvSpPr/>
              <p:nvPr/>
            </p:nvSpPr>
            <p:spPr>
              <a:xfrm>
                <a:off x="7391400" y="1295400"/>
                <a:ext cx="3048000" cy="373380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ounded Rectangle 4"/>
              <p:cNvSpPr/>
              <p:nvPr/>
            </p:nvSpPr>
            <p:spPr>
              <a:xfrm>
                <a:off x="533400" y="1371600"/>
                <a:ext cx="3200400" cy="34290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ame 5"/>
              <p:cNvSpPr/>
              <p:nvPr/>
            </p:nvSpPr>
            <p:spPr>
              <a:xfrm>
                <a:off x="3276600" y="5486400"/>
                <a:ext cx="44958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কান্ড জাতীয় সবজি 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grpSp>
          <p:nvGrpSpPr>
            <p:cNvPr id="30" name="Group 6"/>
            <p:cNvGrpSpPr/>
            <p:nvPr/>
          </p:nvGrpSpPr>
          <p:grpSpPr>
            <a:xfrm>
              <a:off x="609600" y="4572000"/>
              <a:ext cx="9677400" cy="533400"/>
              <a:chOff x="609600" y="4572000"/>
              <a:chExt cx="9677400" cy="53340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096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কচুর লতি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1148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ডাটা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467600" y="45720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কলার থোড়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533400" y="1295400"/>
            <a:ext cx="9906000" cy="5029200"/>
            <a:chOff x="533400" y="1295400"/>
            <a:chExt cx="9906000" cy="5029200"/>
          </a:xfrm>
        </p:grpSpPr>
        <p:grpSp>
          <p:nvGrpSpPr>
            <p:cNvPr id="39" name="Group 1"/>
            <p:cNvGrpSpPr/>
            <p:nvPr/>
          </p:nvGrpSpPr>
          <p:grpSpPr>
            <a:xfrm>
              <a:off x="533400" y="1295400"/>
              <a:ext cx="9906000" cy="5029200"/>
              <a:chOff x="533400" y="1295400"/>
              <a:chExt cx="9906000" cy="5029200"/>
            </a:xfrm>
          </p:grpSpPr>
          <p:sp>
            <p:nvSpPr>
              <p:cNvPr id="44" name="Rounded Rectangle 2"/>
              <p:cNvSpPr/>
              <p:nvPr/>
            </p:nvSpPr>
            <p:spPr>
              <a:xfrm>
                <a:off x="4038600" y="1295400"/>
                <a:ext cx="3048000" cy="373380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ounded Rectangle 3"/>
              <p:cNvSpPr/>
              <p:nvPr/>
            </p:nvSpPr>
            <p:spPr>
              <a:xfrm>
                <a:off x="7391400" y="1295400"/>
                <a:ext cx="3048000" cy="373380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ounded Rectangle 4"/>
              <p:cNvSpPr/>
              <p:nvPr/>
            </p:nvSpPr>
            <p:spPr>
              <a:xfrm>
                <a:off x="533400" y="1371600"/>
                <a:ext cx="3048000" cy="37338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ame 5"/>
              <p:cNvSpPr/>
              <p:nvPr/>
            </p:nvSpPr>
            <p:spPr>
              <a:xfrm>
                <a:off x="3276600" y="5486400"/>
                <a:ext cx="44958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কন্দ জাতীয় সবজি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grpSp>
          <p:nvGrpSpPr>
            <p:cNvPr id="40" name="Group 6"/>
            <p:cNvGrpSpPr/>
            <p:nvPr/>
          </p:nvGrpSpPr>
          <p:grpSpPr>
            <a:xfrm>
              <a:off x="609600" y="4572000"/>
              <a:ext cx="9677400" cy="533400"/>
              <a:chOff x="609600" y="4572000"/>
              <a:chExt cx="9677400" cy="5334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096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গোল আলু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148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মুখি কচু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467600" y="45720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মেটে আলু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533400" y="1295400"/>
            <a:ext cx="9906000" cy="5029200"/>
            <a:chOff x="533400" y="1295400"/>
            <a:chExt cx="9906000" cy="5029200"/>
          </a:xfrm>
        </p:grpSpPr>
        <p:grpSp>
          <p:nvGrpSpPr>
            <p:cNvPr id="49" name="Group 1"/>
            <p:cNvGrpSpPr/>
            <p:nvPr/>
          </p:nvGrpSpPr>
          <p:grpSpPr>
            <a:xfrm>
              <a:off x="533400" y="1295400"/>
              <a:ext cx="9906000" cy="5029200"/>
              <a:chOff x="533400" y="1295400"/>
              <a:chExt cx="9906000" cy="5029200"/>
            </a:xfrm>
          </p:grpSpPr>
          <p:sp>
            <p:nvSpPr>
              <p:cNvPr id="54" name="Rounded Rectangle 2"/>
              <p:cNvSpPr/>
              <p:nvPr/>
            </p:nvSpPr>
            <p:spPr>
              <a:xfrm>
                <a:off x="4038600" y="1295400"/>
                <a:ext cx="3048000" cy="37338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ounded Rectangle 3"/>
              <p:cNvSpPr/>
              <p:nvPr/>
            </p:nvSpPr>
            <p:spPr>
              <a:xfrm>
                <a:off x="7391400" y="1295400"/>
                <a:ext cx="3048000" cy="37338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ounded Rectangle 4"/>
              <p:cNvSpPr/>
              <p:nvPr/>
            </p:nvSpPr>
            <p:spPr>
              <a:xfrm>
                <a:off x="533400" y="1371600"/>
                <a:ext cx="3048000" cy="37338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ame 5"/>
              <p:cNvSpPr/>
              <p:nvPr/>
            </p:nvSpPr>
            <p:spPr>
              <a:xfrm>
                <a:off x="3276600" y="5486400"/>
                <a:ext cx="44958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মূল জাতীয় সবজি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grpSp>
          <p:nvGrpSpPr>
            <p:cNvPr id="50" name="Group 6"/>
            <p:cNvGrpSpPr/>
            <p:nvPr/>
          </p:nvGrpSpPr>
          <p:grpSpPr>
            <a:xfrm>
              <a:off x="609600" y="4572000"/>
              <a:ext cx="9677400" cy="533400"/>
              <a:chOff x="609600" y="4572000"/>
              <a:chExt cx="9677400" cy="53340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6096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গাজর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1148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মিষ্টি আলু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467600" y="45720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মূলা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609600" y="1143000"/>
            <a:ext cx="9906000" cy="5029200"/>
            <a:chOff x="533400" y="1295400"/>
            <a:chExt cx="9906000" cy="5029200"/>
          </a:xfrm>
        </p:grpSpPr>
        <p:grpSp>
          <p:nvGrpSpPr>
            <p:cNvPr id="59" name="Group 1"/>
            <p:cNvGrpSpPr/>
            <p:nvPr/>
          </p:nvGrpSpPr>
          <p:grpSpPr>
            <a:xfrm>
              <a:off x="533400" y="1295400"/>
              <a:ext cx="9906000" cy="5029200"/>
              <a:chOff x="533400" y="1295400"/>
              <a:chExt cx="9906000" cy="5029200"/>
            </a:xfrm>
          </p:grpSpPr>
          <p:sp>
            <p:nvSpPr>
              <p:cNvPr id="64" name="Rounded Rectangle 2"/>
              <p:cNvSpPr/>
              <p:nvPr/>
            </p:nvSpPr>
            <p:spPr>
              <a:xfrm>
                <a:off x="4038600" y="1295400"/>
                <a:ext cx="3048000" cy="37338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ounded Rectangle 3"/>
              <p:cNvSpPr/>
              <p:nvPr/>
            </p:nvSpPr>
            <p:spPr>
              <a:xfrm>
                <a:off x="7391400" y="1295400"/>
                <a:ext cx="3048000" cy="3733800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ounded Rectangle 4"/>
              <p:cNvSpPr/>
              <p:nvPr/>
            </p:nvSpPr>
            <p:spPr>
              <a:xfrm>
                <a:off x="533400" y="1371600"/>
                <a:ext cx="3200400" cy="3581400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ame 5"/>
              <p:cNvSpPr/>
              <p:nvPr/>
            </p:nvSpPr>
            <p:spPr>
              <a:xfrm>
                <a:off x="3276600" y="5486400"/>
                <a:ext cx="44958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বীজ জাতীয় সবজি 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grpSp>
          <p:nvGrpSpPr>
            <p:cNvPr id="60" name="Group 6"/>
            <p:cNvGrpSpPr/>
            <p:nvPr/>
          </p:nvGrpSpPr>
          <p:grpSpPr>
            <a:xfrm>
              <a:off x="609600" y="4572000"/>
              <a:ext cx="9677400" cy="533400"/>
              <a:chOff x="609600" y="4572000"/>
              <a:chExt cx="9677400" cy="53340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6096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কাঠাল বীজ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1148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মিষ্টি কুমড়া বীজ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467600" y="45720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সীমের বীজ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85800" y="1447800"/>
            <a:ext cx="9906000" cy="5029200"/>
            <a:chOff x="533400" y="1295400"/>
            <a:chExt cx="9906000" cy="5029200"/>
          </a:xfrm>
        </p:grpSpPr>
        <p:grpSp>
          <p:nvGrpSpPr>
            <p:cNvPr id="69" name="Group 1"/>
            <p:cNvGrpSpPr/>
            <p:nvPr/>
          </p:nvGrpSpPr>
          <p:grpSpPr>
            <a:xfrm>
              <a:off x="533400" y="1295400"/>
              <a:ext cx="9906000" cy="5029200"/>
              <a:chOff x="533400" y="1295400"/>
              <a:chExt cx="9906000" cy="5029200"/>
            </a:xfrm>
          </p:grpSpPr>
          <p:sp>
            <p:nvSpPr>
              <p:cNvPr id="74" name="Rounded Rectangle 2"/>
              <p:cNvSpPr/>
              <p:nvPr/>
            </p:nvSpPr>
            <p:spPr>
              <a:xfrm>
                <a:off x="4038600" y="1295400"/>
                <a:ext cx="3048000" cy="3733800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ounded Rectangle 3"/>
              <p:cNvSpPr/>
              <p:nvPr/>
            </p:nvSpPr>
            <p:spPr>
              <a:xfrm>
                <a:off x="7391400" y="1295400"/>
                <a:ext cx="3048000" cy="3733800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ounded Rectangle 4"/>
              <p:cNvSpPr/>
              <p:nvPr/>
            </p:nvSpPr>
            <p:spPr>
              <a:xfrm>
                <a:off x="533400" y="1371600"/>
                <a:ext cx="3048000" cy="3733800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ame 5"/>
              <p:cNvSpPr/>
              <p:nvPr/>
            </p:nvSpPr>
            <p:spPr>
              <a:xfrm>
                <a:off x="3276600" y="5486400"/>
                <a:ext cx="44958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ফুল জাতীয় সবজি 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grpSp>
          <p:nvGrpSpPr>
            <p:cNvPr id="70" name="Group 6"/>
            <p:cNvGrpSpPr/>
            <p:nvPr/>
          </p:nvGrpSpPr>
          <p:grpSpPr>
            <a:xfrm>
              <a:off x="609600" y="4572000"/>
              <a:ext cx="9677400" cy="533400"/>
              <a:chOff x="609600" y="4572000"/>
              <a:chExt cx="9677400" cy="533400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6096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ফুল কপি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4114800" y="46482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ব্রোকলি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467600" y="4572000"/>
                <a:ext cx="2819400" cy="4572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কলার মোচা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645920" y="457201"/>
            <a:ext cx="786384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শাকসবজির গুরুত্ব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9"/>
          <p:cNvGrpSpPr/>
          <p:nvPr/>
        </p:nvGrpSpPr>
        <p:grpSpPr>
          <a:xfrm>
            <a:off x="685800" y="1295400"/>
            <a:ext cx="9692640" cy="4953000"/>
            <a:chOff x="533400" y="1219200"/>
            <a:chExt cx="8153400" cy="4876800"/>
          </a:xfrm>
        </p:grpSpPr>
        <p:sp>
          <p:nvSpPr>
            <p:cNvPr id="11" name="Rectangle 10"/>
            <p:cNvSpPr/>
            <p:nvPr/>
          </p:nvSpPr>
          <p:spPr>
            <a:xfrm>
              <a:off x="1828800" y="1219200"/>
              <a:ext cx="5781136" cy="35052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3400" y="4970585"/>
              <a:ext cx="8153400" cy="112541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ভিটামিন ও খনিজ লবণ এর উৎস হিসেবে কাজ করে । শরীরের হাড় ক্ষয় রোধ করে ।</a:t>
              </a:r>
              <a:r>
                <a:rPr lang="bn-BD" sz="4800" dirty="0" smtClean="0">
                  <a:latin typeface="NikoshBAN" pitchFamily="2" charset="0"/>
                  <a:cs typeface="NikoshBAN" pitchFamily="2" charset="0"/>
                </a:rPr>
                <a:t>  </a:t>
              </a:r>
              <a:endParaRPr lang="en-US" sz="4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6" name="Group 9"/>
          <p:cNvGrpSpPr/>
          <p:nvPr/>
        </p:nvGrpSpPr>
        <p:grpSpPr>
          <a:xfrm>
            <a:off x="685800" y="1143000"/>
            <a:ext cx="9692640" cy="5181600"/>
            <a:chOff x="533400" y="1219200"/>
            <a:chExt cx="8153400" cy="4876800"/>
          </a:xfrm>
        </p:grpSpPr>
        <p:sp>
          <p:nvSpPr>
            <p:cNvPr id="7" name="Rectangle 6"/>
            <p:cNvSpPr/>
            <p:nvPr/>
          </p:nvSpPr>
          <p:spPr>
            <a:xfrm>
              <a:off x="1828800" y="1219200"/>
              <a:ext cx="5781136" cy="35052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4800" dirty="0" smtClean="0">
                  <a:latin typeface="NikoshBAN" pitchFamily="2" charset="0"/>
                  <a:cs typeface="NikoshBAN" pitchFamily="2" charset="0"/>
                </a:rPr>
                <a:t>রঞ্জক পদার্থ পূর্ণ শাকসবজি দেহের ত্বক মসৃন ও উজ্জ্বল করে । </a:t>
              </a:r>
              <a:endParaRPr lang="en-US" sz="4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9" name="Group 18"/>
          <p:cNvGrpSpPr/>
          <p:nvPr/>
        </p:nvGrpSpPr>
        <p:grpSpPr>
          <a:xfrm>
            <a:off x="533400" y="1371600"/>
            <a:ext cx="9784080" cy="4876800"/>
            <a:chOff x="533400" y="1219200"/>
            <a:chExt cx="8153400" cy="4876800"/>
          </a:xfrm>
        </p:grpSpPr>
        <p:sp>
          <p:nvSpPr>
            <p:cNvPr id="10" name="Rectangle 9"/>
            <p:cNvSpPr/>
            <p:nvPr/>
          </p:nvSpPr>
          <p:spPr>
            <a:xfrm>
              <a:off x="1828800" y="1219200"/>
              <a:ext cx="6019800" cy="35052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উৎপাদন সময় কম লাগায় সল্প সময়ে অধিক উপার্জন করা সম্ভব 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0" name="Group 12"/>
          <p:cNvGrpSpPr/>
          <p:nvPr/>
        </p:nvGrpSpPr>
        <p:grpSpPr>
          <a:xfrm>
            <a:off x="548640" y="1219200"/>
            <a:ext cx="9784080" cy="4876800"/>
            <a:chOff x="533400" y="1219200"/>
            <a:chExt cx="8153400" cy="4876800"/>
          </a:xfrm>
        </p:grpSpPr>
        <p:sp>
          <p:nvSpPr>
            <p:cNvPr id="21" name="Rectangle 20"/>
            <p:cNvSpPr/>
            <p:nvPr/>
          </p:nvSpPr>
          <p:spPr>
            <a:xfrm>
              <a:off x="1828800" y="1219200"/>
              <a:ext cx="5867400" cy="35052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4000" dirty="0" smtClean="0">
                  <a:latin typeface="NikoshBAN" pitchFamily="2" charset="0"/>
                  <a:cs typeface="NikoshBAN" pitchFamily="2" charset="0"/>
                </a:rPr>
                <a:t>আঁশযুক্ত শাকসবজি রক্তচাপ নিয়ন্ত্রণ করে এবং রক্তশূন্যতা দূর করে । স্থূলতা হ্রাসে সাহায্য করে ।   </a:t>
              </a:r>
              <a:endParaRPr lang="en-US" sz="40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4" name="Group 15"/>
          <p:cNvGrpSpPr/>
          <p:nvPr/>
        </p:nvGrpSpPr>
        <p:grpSpPr>
          <a:xfrm>
            <a:off x="609600" y="1295400"/>
            <a:ext cx="9784080" cy="4876800"/>
            <a:chOff x="533400" y="1219200"/>
            <a:chExt cx="8153400" cy="4876800"/>
          </a:xfrm>
        </p:grpSpPr>
        <p:sp>
          <p:nvSpPr>
            <p:cNvPr id="25" name="Rectangle 24"/>
            <p:cNvSpPr/>
            <p:nvPr/>
          </p:nvSpPr>
          <p:spPr>
            <a:xfrm>
              <a:off x="1828800" y="1219200"/>
              <a:ext cx="6019800" cy="3505200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সল্প মূল্যে মানব শরীরের পুষ্টি চাহিদা পুরণ করে । অ্যান্টি অক্সিডেন্ট উৎপন্ন করে ক্যান্সার প্রতিরোধ করে ।   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524000" y="228600"/>
            <a:ext cx="8153400" cy="762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ফল জাতীয় ফসল </a:t>
            </a:r>
            <a:endParaRPr lang="en-US" sz="36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2000" y="1143000"/>
            <a:ext cx="9296400" cy="411480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ame 22"/>
          <p:cNvSpPr/>
          <p:nvPr/>
        </p:nvSpPr>
        <p:spPr>
          <a:xfrm>
            <a:off x="609600" y="5334000"/>
            <a:ext cx="9753600" cy="914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 প্রায় ৭০রকমের ফল উৎপাদিত হয়। ফল উৎপাদনে বাংলাদেশ বিশ্বে ৪র্থ স্থানে রয়েছে ।  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  <p:bldP spid="19" grpId="0" animBg="1"/>
      <p:bldP spid="23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/>
          <p:nvPr/>
        </p:nvGrpSpPr>
        <p:grpSpPr>
          <a:xfrm>
            <a:off x="914400" y="1143000"/>
            <a:ext cx="9144000" cy="5334000"/>
            <a:chOff x="850900" y="1219200"/>
            <a:chExt cx="7429500" cy="5334000"/>
          </a:xfrm>
        </p:grpSpPr>
        <p:sp>
          <p:nvSpPr>
            <p:cNvPr id="3" name="Rectangle 2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আনারস 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762000" y="1066800"/>
            <a:ext cx="9296400" cy="5410200"/>
            <a:chOff x="850900" y="1219200"/>
            <a:chExt cx="7429500" cy="5334000"/>
          </a:xfrm>
        </p:grpSpPr>
        <p:sp>
          <p:nvSpPr>
            <p:cNvPr id="6" name="Rectangle 5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আতা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9" name="Horizontal Scroll 8"/>
          <p:cNvSpPr/>
          <p:nvPr/>
        </p:nvSpPr>
        <p:spPr>
          <a:xfrm>
            <a:off x="3200400" y="152400"/>
            <a:ext cx="4648200" cy="7620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অনিয়মিত ফল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1" name="Group 18"/>
          <p:cNvGrpSpPr/>
          <p:nvPr/>
        </p:nvGrpSpPr>
        <p:grpSpPr>
          <a:xfrm>
            <a:off x="762000" y="1066800"/>
            <a:ext cx="9372600" cy="5410200"/>
            <a:chOff x="850900" y="1219200"/>
            <a:chExt cx="7429500" cy="5334000"/>
          </a:xfrm>
        </p:grpSpPr>
        <p:sp>
          <p:nvSpPr>
            <p:cNvPr id="12" name="Rectangle 11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ডেউয়া 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4" name="Group 18"/>
          <p:cNvGrpSpPr/>
          <p:nvPr/>
        </p:nvGrpSpPr>
        <p:grpSpPr>
          <a:xfrm>
            <a:off x="762000" y="1066800"/>
            <a:ext cx="9372600" cy="5410200"/>
            <a:chOff x="850900" y="1219200"/>
            <a:chExt cx="7429500" cy="5334000"/>
          </a:xfrm>
        </p:grpSpPr>
        <p:sp>
          <p:nvSpPr>
            <p:cNvPr id="15" name="Rectangle 14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কাঠাল 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7" name="Group 18"/>
          <p:cNvGrpSpPr/>
          <p:nvPr/>
        </p:nvGrpSpPr>
        <p:grpSpPr>
          <a:xfrm>
            <a:off x="762000" y="1066800"/>
            <a:ext cx="9372600" cy="5410200"/>
            <a:chOff x="850900" y="1219200"/>
            <a:chExt cx="7429500" cy="5334000"/>
          </a:xfrm>
        </p:grpSpPr>
        <p:sp>
          <p:nvSpPr>
            <p:cNvPr id="18" name="Rectangle 17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বেদানা 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0" name="Group 18"/>
          <p:cNvGrpSpPr/>
          <p:nvPr/>
        </p:nvGrpSpPr>
        <p:grpSpPr>
          <a:xfrm>
            <a:off x="685800" y="1066800"/>
            <a:ext cx="9448800" cy="5410200"/>
            <a:chOff x="850900" y="1219200"/>
            <a:chExt cx="7429500" cy="5334000"/>
          </a:xfrm>
        </p:grpSpPr>
        <p:sp>
          <p:nvSpPr>
            <p:cNvPr id="21" name="Rectangle 20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আপেল 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23" name="Horizontal Scroll 22"/>
          <p:cNvSpPr/>
          <p:nvPr/>
        </p:nvSpPr>
        <p:spPr>
          <a:xfrm>
            <a:off x="3124200" y="152400"/>
            <a:ext cx="4724400" cy="762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নিয়মিত ফল 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4" name="Group 18"/>
          <p:cNvGrpSpPr/>
          <p:nvPr/>
        </p:nvGrpSpPr>
        <p:grpSpPr>
          <a:xfrm>
            <a:off x="609600" y="1066800"/>
            <a:ext cx="9601200" cy="4495800"/>
            <a:chOff x="850900" y="1219200"/>
            <a:chExt cx="7429500" cy="5334000"/>
          </a:xfrm>
        </p:grpSpPr>
        <p:sp>
          <p:nvSpPr>
            <p:cNvPr id="25" name="Rectangle 24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আম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7" name="Group 18"/>
          <p:cNvGrpSpPr/>
          <p:nvPr/>
        </p:nvGrpSpPr>
        <p:grpSpPr>
          <a:xfrm>
            <a:off x="609600" y="1066800"/>
            <a:ext cx="9829800" cy="5562600"/>
            <a:chOff x="850900" y="1219200"/>
            <a:chExt cx="7429500" cy="5334000"/>
          </a:xfrm>
        </p:grpSpPr>
        <p:sp>
          <p:nvSpPr>
            <p:cNvPr id="28" name="Rectangle 27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6000" dirty="0" smtClean="0">
                  <a:latin typeface="NikoshBAN" pitchFamily="2" charset="0"/>
                  <a:cs typeface="NikoshBAN" pitchFamily="2" charset="0"/>
                </a:rPr>
                <a:t>জাম </a:t>
              </a:r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0" name="Group 18"/>
          <p:cNvGrpSpPr/>
          <p:nvPr/>
        </p:nvGrpSpPr>
        <p:grpSpPr>
          <a:xfrm>
            <a:off x="533400" y="1066800"/>
            <a:ext cx="9753600" cy="4419600"/>
            <a:chOff x="850900" y="1219200"/>
            <a:chExt cx="7429500" cy="5334000"/>
          </a:xfrm>
        </p:grpSpPr>
        <p:sp>
          <p:nvSpPr>
            <p:cNvPr id="31" name="Rectangle 30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লিচু 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3" name="Group 18"/>
          <p:cNvGrpSpPr/>
          <p:nvPr/>
        </p:nvGrpSpPr>
        <p:grpSpPr>
          <a:xfrm>
            <a:off x="533400" y="990600"/>
            <a:ext cx="9601200" cy="5486400"/>
            <a:chOff x="850900" y="1219200"/>
            <a:chExt cx="7429500" cy="5334000"/>
          </a:xfrm>
        </p:grpSpPr>
        <p:sp>
          <p:nvSpPr>
            <p:cNvPr id="34" name="Rectangle 33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খেজুর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6" name="Group 18"/>
          <p:cNvGrpSpPr/>
          <p:nvPr/>
        </p:nvGrpSpPr>
        <p:grpSpPr>
          <a:xfrm>
            <a:off x="381000" y="1066800"/>
            <a:ext cx="9906000" cy="5562600"/>
            <a:chOff x="850900" y="1219200"/>
            <a:chExt cx="7429500" cy="5334000"/>
          </a:xfrm>
        </p:grpSpPr>
        <p:sp>
          <p:nvSpPr>
            <p:cNvPr id="37" name="Rectangle 36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কলা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9" name="Group 18"/>
          <p:cNvGrpSpPr/>
          <p:nvPr/>
        </p:nvGrpSpPr>
        <p:grpSpPr>
          <a:xfrm>
            <a:off x="381000" y="1219200"/>
            <a:ext cx="9829800" cy="5257800"/>
            <a:chOff x="850900" y="1219200"/>
            <a:chExt cx="7429500" cy="5334000"/>
          </a:xfrm>
        </p:grpSpPr>
        <p:sp>
          <p:nvSpPr>
            <p:cNvPr id="40" name="Rectangle 39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1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কমলা 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42" name="Group 18"/>
          <p:cNvGrpSpPr/>
          <p:nvPr/>
        </p:nvGrpSpPr>
        <p:grpSpPr>
          <a:xfrm>
            <a:off x="381000" y="990600"/>
            <a:ext cx="9753600" cy="5486400"/>
            <a:chOff x="850900" y="1219200"/>
            <a:chExt cx="7429500" cy="5334000"/>
          </a:xfrm>
        </p:grpSpPr>
        <p:sp>
          <p:nvSpPr>
            <p:cNvPr id="43" name="Rectangle 42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কুল বড়ই 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45" name="Group 18"/>
          <p:cNvGrpSpPr/>
          <p:nvPr/>
        </p:nvGrpSpPr>
        <p:grpSpPr>
          <a:xfrm>
            <a:off x="457200" y="1219200"/>
            <a:ext cx="9753600" cy="5334000"/>
            <a:chOff x="850900" y="1219200"/>
            <a:chExt cx="7429500" cy="5334000"/>
          </a:xfrm>
        </p:grpSpPr>
        <p:sp>
          <p:nvSpPr>
            <p:cNvPr id="46" name="Rectangle 45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1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কামরাঙ্গা 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57" name="Group 18"/>
          <p:cNvGrpSpPr/>
          <p:nvPr/>
        </p:nvGrpSpPr>
        <p:grpSpPr>
          <a:xfrm>
            <a:off x="304800" y="1066800"/>
            <a:ext cx="9906000" cy="5562600"/>
            <a:chOff x="1021041" y="1219200"/>
            <a:chExt cx="7429500" cy="5334000"/>
          </a:xfrm>
        </p:grpSpPr>
        <p:sp>
          <p:nvSpPr>
            <p:cNvPr id="58" name="Rectangle 57"/>
            <p:cNvSpPr/>
            <p:nvPr/>
          </p:nvSpPr>
          <p:spPr>
            <a:xfrm>
              <a:off x="1021041" y="1219200"/>
              <a:ext cx="7429500" cy="4572000"/>
            </a:xfrm>
            <a:prstGeom prst="rect">
              <a:avLst/>
            </a:prstGeom>
            <a:blipFill>
              <a:blip r:embed="rId1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smtClean="0">
                  <a:latin typeface="NikoshBAN" pitchFamily="2" charset="0"/>
                  <a:cs typeface="NikoshBAN" pitchFamily="2" charset="0"/>
                </a:rPr>
                <a:t>পেপে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60" name="Group 18"/>
          <p:cNvGrpSpPr/>
          <p:nvPr/>
        </p:nvGrpSpPr>
        <p:grpSpPr>
          <a:xfrm>
            <a:off x="381000" y="990600"/>
            <a:ext cx="9906000" cy="5562600"/>
            <a:chOff x="850900" y="1219200"/>
            <a:chExt cx="7429500" cy="5334000"/>
          </a:xfrm>
        </p:grpSpPr>
        <p:sp>
          <p:nvSpPr>
            <p:cNvPr id="61" name="Rectangle 60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391227" y="5791200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বাতাবি লেবু 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63" name="Group 18"/>
          <p:cNvGrpSpPr/>
          <p:nvPr/>
        </p:nvGrpSpPr>
        <p:grpSpPr>
          <a:xfrm>
            <a:off x="685800" y="1295400"/>
            <a:ext cx="9601200" cy="5257800"/>
            <a:chOff x="850900" y="1219200"/>
            <a:chExt cx="7429500" cy="5333989"/>
          </a:xfrm>
        </p:grpSpPr>
        <p:sp>
          <p:nvSpPr>
            <p:cNvPr id="64" name="Rectangle 63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1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391227" y="5791189"/>
              <a:ext cx="5538355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সফেদা 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9" grpId="1" build="allAtOnce" animBg="1"/>
      <p:bldP spid="23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45920" y="457201"/>
            <a:ext cx="7863840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ফল জাতীয় ফসলের গুরুত্ব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8"/>
          <p:cNvGrpSpPr/>
          <p:nvPr/>
        </p:nvGrpSpPr>
        <p:grpSpPr>
          <a:xfrm>
            <a:off x="533400" y="1371600"/>
            <a:ext cx="9631680" cy="4876800"/>
            <a:chOff x="660400" y="1219200"/>
            <a:chExt cx="8026400" cy="4876800"/>
          </a:xfrm>
        </p:grpSpPr>
        <p:sp>
          <p:nvSpPr>
            <p:cNvPr id="16" name="Rectangle 15"/>
            <p:cNvSpPr/>
            <p:nvPr/>
          </p:nvSpPr>
          <p:spPr>
            <a:xfrm>
              <a:off x="850900" y="1219200"/>
              <a:ext cx="7429500" cy="35052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0400" y="4876800"/>
              <a:ext cx="8026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বহুবর্ষজীবী উদ্ভিদ হওয়ায় ফল গাছ মানুষের চলমান আর্থিক উপার্জনের উৎস হিসেবে গুরুত্বপূর্ণ ভূমিকা পালন করে 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9" name="Group 18"/>
          <p:cNvGrpSpPr/>
          <p:nvPr/>
        </p:nvGrpSpPr>
        <p:grpSpPr>
          <a:xfrm>
            <a:off x="609600" y="1219200"/>
            <a:ext cx="9448800" cy="4953000"/>
            <a:chOff x="249803" y="1219200"/>
            <a:chExt cx="8791492" cy="4594087"/>
          </a:xfrm>
        </p:grpSpPr>
        <p:sp>
          <p:nvSpPr>
            <p:cNvPr id="10" name="Rectangle 9"/>
            <p:cNvSpPr/>
            <p:nvPr/>
          </p:nvSpPr>
          <p:spPr>
            <a:xfrm>
              <a:off x="1242392" y="1219200"/>
              <a:ext cx="6877216" cy="367527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9803" y="5035826"/>
              <a:ext cx="8791492" cy="77746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মিষ্টি স্বাদের ফল মানুষের শরীরে তাৎক্ষণিক শক্তি  যোগায় 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2" name="Group 18"/>
          <p:cNvGrpSpPr/>
          <p:nvPr/>
        </p:nvGrpSpPr>
        <p:grpSpPr>
          <a:xfrm>
            <a:off x="457200" y="1219200"/>
            <a:ext cx="9784080" cy="5029200"/>
            <a:chOff x="533400" y="1219200"/>
            <a:chExt cx="8153400" cy="4876800"/>
          </a:xfrm>
        </p:grpSpPr>
        <p:sp>
          <p:nvSpPr>
            <p:cNvPr id="13" name="Rectangle 12"/>
            <p:cNvSpPr/>
            <p:nvPr/>
          </p:nvSpPr>
          <p:spPr>
            <a:xfrm>
              <a:off x="977900" y="1219200"/>
              <a:ext cx="7112000" cy="37338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3400" y="5029200"/>
              <a:ext cx="8153400" cy="1066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মানুষের রোগ প্রতিরোধ ক্ষমতা বৃদ্ধি করে যৌবন ধরে রাখতে সহায়তা করে 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7200" y="1295400"/>
            <a:ext cx="9784080" cy="4876800"/>
            <a:chOff x="533400" y="1219200"/>
            <a:chExt cx="8153400" cy="4876800"/>
          </a:xfrm>
        </p:grpSpPr>
        <p:sp>
          <p:nvSpPr>
            <p:cNvPr id="20" name="Rectangle 19"/>
            <p:cNvSpPr/>
            <p:nvPr/>
          </p:nvSpPr>
          <p:spPr>
            <a:xfrm>
              <a:off x="850900" y="1219200"/>
              <a:ext cx="7429500" cy="35052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বিভিন্ন প্রক্রিয়াজাত শিল্প যেমন- জ্যাম, জেলী, আচার , জুস ইত্যাদি ফল জাতীয় উদ্ভিদের উপর নির্ভরশীল 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2" name="Group 18"/>
          <p:cNvGrpSpPr/>
          <p:nvPr/>
        </p:nvGrpSpPr>
        <p:grpSpPr>
          <a:xfrm>
            <a:off x="457200" y="1371600"/>
            <a:ext cx="9784080" cy="4876800"/>
            <a:chOff x="533400" y="1219200"/>
            <a:chExt cx="8153400" cy="4876800"/>
          </a:xfrm>
        </p:grpSpPr>
        <p:sp>
          <p:nvSpPr>
            <p:cNvPr id="23" name="Rectangle 22"/>
            <p:cNvSpPr/>
            <p:nvPr/>
          </p:nvSpPr>
          <p:spPr>
            <a:xfrm>
              <a:off x="850900" y="1219200"/>
              <a:ext cx="7429500" cy="3505200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মাতৃত্বকালীন সময়ে মা ও শিশুর রক্তশূন্যতা দূরীকরণসহ রোগপ্রতিরোধ ক্ষমতা বৃদ্ধিতে ফল অপরিহার্য 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5" name="Group 18"/>
          <p:cNvGrpSpPr/>
          <p:nvPr/>
        </p:nvGrpSpPr>
        <p:grpSpPr>
          <a:xfrm>
            <a:off x="533400" y="1295400"/>
            <a:ext cx="9784080" cy="4876800"/>
            <a:chOff x="533400" y="1219200"/>
            <a:chExt cx="8153400" cy="4876800"/>
          </a:xfrm>
        </p:grpSpPr>
        <p:sp>
          <p:nvSpPr>
            <p:cNvPr id="26" name="Rectangle 25"/>
            <p:cNvSpPr/>
            <p:nvPr/>
          </p:nvSpPr>
          <p:spPr>
            <a:xfrm>
              <a:off x="850900" y="1219200"/>
              <a:ext cx="7429500" cy="3505200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ফলের বাজারমূল্য সর্বদা স্থিতিশীল থাকায় কৃষক ফল চাষে লাভবান হয় 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3931920" y="609600"/>
            <a:ext cx="3566160" cy="213360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কর্মপত্র </a:t>
            </a:r>
          </a:p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8720" y="2743200"/>
            <a:ext cx="8503920" cy="6858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জোড়ায় জোড়ায় কাজ            সময়ঃ ৩ মিনিট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4439" y="3962400"/>
            <a:ext cx="8823961" cy="1828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/>
            <a:r>
              <a:rPr lang="bn-BD" sz="32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গ্রুপ-কঃ সবজি জাতীয় ফসলের উদাহরণসহ শ্রেণিবিভাগ কর ।  </a:t>
            </a:r>
          </a:p>
          <a:p>
            <a:pPr marL="514350" indent="-514350" algn="just"/>
            <a:r>
              <a:rPr lang="bn-BD" sz="32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গ্রুপ-খঃ ফলজাতীয় ফসলের গুরুত্ব লিখ । </a:t>
            </a:r>
            <a:endParaRPr lang="en-US" sz="32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120641" y="3429000"/>
            <a:ext cx="640080" cy="45720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80160" y="685800"/>
            <a:ext cx="2560320" cy="205740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animBg="1"/>
      <p:bldP spid="4" grpId="0" build="p" animBg="1"/>
      <p:bldP spid="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57400" y="228600"/>
            <a:ext cx="7239000" cy="762000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ফুল জাতীয় ফসল </a:t>
            </a:r>
            <a:endParaRPr lang="en-US" sz="36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1999" y="990600"/>
            <a:ext cx="9220201" cy="426720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ame 29"/>
          <p:cNvSpPr/>
          <p:nvPr/>
        </p:nvSpPr>
        <p:spPr>
          <a:xfrm>
            <a:off x="609600" y="5410200"/>
            <a:ext cx="8686800" cy="1066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 প্রায় ৩০ রকমের ফুল চাষ হয় </a:t>
            </a:r>
            <a:endParaRPr lang="en-US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28" grpId="0" animBg="1"/>
      <p:bldP spid="30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50555" y="1219200"/>
            <a:ext cx="8422045" cy="5257800"/>
            <a:chOff x="5992898" y="1310025"/>
            <a:chExt cx="3657553" cy="4328775"/>
          </a:xfrm>
        </p:grpSpPr>
        <p:sp>
          <p:nvSpPr>
            <p:cNvPr id="3" name="Rounded Rectangle 2"/>
            <p:cNvSpPr/>
            <p:nvPr/>
          </p:nvSpPr>
          <p:spPr>
            <a:xfrm>
              <a:off x="5992898" y="1310025"/>
              <a:ext cx="3657553" cy="3513209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859660" y="4948705"/>
              <a:ext cx="1510582" cy="6900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800" dirty="0" smtClean="0">
                  <a:latin typeface="NikoshBAN" pitchFamily="2" charset="0"/>
                  <a:cs typeface="NikoshBAN" pitchFamily="2" charset="0"/>
                </a:rPr>
                <a:t>জার্বেরা </a:t>
              </a:r>
              <a:endParaRPr lang="en-US" sz="48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981200" y="228600"/>
            <a:ext cx="6629400" cy="76200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বাংলাদেশে চাষকৃত বিভিন্ন প্রকার ফুল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8200" y="1295400"/>
            <a:ext cx="8686800" cy="5181600"/>
            <a:chOff x="5992898" y="1310025"/>
            <a:chExt cx="3657553" cy="4328775"/>
          </a:xfrm>
        </p:grpSpPr>
        <p:sp>
          <p:nvSpPr>
            <p:cNvPr id="7" name="Rounded Rectangle 6"/>
            <p:cNvSpPr/>
            <p:nvPr/>
          </p:nvSpPr>
          <p:spPr>
            <a:xfrm>
              <a:off x="5992898" y="1310025"/>
              <a:ext cx="3657553" cy="3513209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859660" y="4948705"/>
              <a:ext cx="1510582" cy="6900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800" dirty="0" smtClean="0">
                  <a:latin typeface="NikoshBAN" pitchFamily="2" charset="0"/>
                  <a:cs typeface="NikoshBAN" pitchFamily="2" charset="0"/>
                </a:rPr>
                <a:t>গোলাপ  </a:t>
              </a:r>
              <a:endParaRPr lang="en-US" sz="4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9" name="Group 26"/>
          <p:cNvGrpSpPr/>
          <p:nvPr/>
        </p:nvGrpSpPr>
        <p:grpSpPr>
          <a:xfrm>
            <a:off x="914400" y="1143000"/>
            <a:ext cx="8610601" cy="5410200"/>
            <a:chOff x="5779460" y="1310025"/>
            <a:chExt cx="4019750" cy="4328775"/>
          </a:xfrm>
        </p:grpSpPr>
        <p:sp>
          <p:nvSpPr>
            <p:cNvPr id="10" name="Rounded Rectangle 9"/>
            <p:cNvSpPr/>
            <p:nvPr/>
          </p:nvSpPr>
          <p:spPr>
            <a:xfrm>
              <a:off x="5779460" y="1310025"/>
              <a:ext cx="4019750" cy="3536182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38232" y="4907176"/>
              <a:ext cx="1920942" cy="73162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dirty="0" smtClean="0">
                  <a:latin typeface="NikoshBAN" pitchFamily="2" charset="0"/>
                  <a:cs typeface="NikoshBAN" pitchFamily="2" charset="0"/>
                </a:rPr>
                <a:t>রজনীগন্ধা</a:t>
              </a:r>
              <a:r>
                <a:rPr lang="bn-BD" sz="4000" dirty="0" smtClean="0">
                  <a:latin typeface="NikoshBAN" pitchFamily="2" charset="0"/>
                  <a:cs typeface="NikoshBAN" pitchFamily="2" charset="0"/>
                </a:rPr>
                <a:t> </a:t>
              </a:r>
              <a:endParaRPr lang="en-US" sz="40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762000" y="1143000"/>
            <a:ext cx="8762999" cy="5410200"/>
            <a:chOff x="5901729" y="1310025"/>
            <a:chExt cx="4236999" cy="4328775"/>
          </a:xfrm>
        </p:grpSpPr>
        <p:sp>
          <p:nvSpPr>
            <p:cNvPr id="13" name="Rounded Rectangle 12"/>
            <p:cNvSpPr/>
            <p:nvPr/>
          </p:nvSpPr>
          <p:spPr>
            <a:xfrm>
              <a:off x="5901729" y="1310025"/>
              <a:ext cx="4236999" cy="3685308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528069" y="5112327"/>
              <a:ext cx="2468513" cy="52647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800" dirty="0" smtClean="0">
                  <a:latin typeface="NikoshBAN" pitchFamily="2" charset="0"/>
                  <a:cs typeface="NikoshBAN" pitchFamily="2" charset="0"/>
                </a:rPr>
                <a:t>গ্লাডিওলাস </a:t>
              </a:r>
              <a:endParaRPr lang="en-US" sz="4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5" name="Group 26"/>
          <p:cNvGrpSpPr/>
          <p:nvPr/>
        </p:nvGrpSpPr>
        <p:grpSpPr>
          <a:xfrm>
            <a:off x="762000" y="1143000"/>
            <a:ext cx="8763000" cy="5480957"/>
            <a:chOff x="5827396" y="1310025"/>
            <a:chExt cx="3981681" cy="4578862"/>
          </a:xfrm>
        </p:grpSpPr>
        <p:sp>
          <p:nvSpPr>
            <p:cNvPr id="16" name="Rounded Rectangle 15"/>
            <p:cNvSpPr/>
            <p:nvPr/>
          </p:nvSpPr>
          <p:spPr>
            <a:xfrm>
              <a:off x="5827396" y="1310025"/>
              <a:ext cx="3981681" cy="3819508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50616" y="5320508"/>
              <a:ext cx="2285139" cy="56837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dirty="0" smtClean="0">
                  <a:latin typeface="NikoshBAN" pitchFamily="2" charset="0"/>
                  <a:cs typeface="NikoshBAN" pitchFamily="2" charset="0"/>
                </a:rPr>
                <a:t>ডালিয়া  </a:t>
              </a:r>
              <a:endParaRPr lang="en-US" sz="5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8" name="Group 26"/>
          <p:cNvGrpSpPr/>
          <p:nvPr/>
        </p:nvGrpSpPr>
        <p:grpSpPr>
          <a:xfrm>
            <a:off x="762001" y="1143000"/>
            <a:ext cx="8762999" cy="5486400"/>
            <a:chOff x="5827396" y="1310025"/>
            <a:chExt cx="3981681" cy="4328775"/>
          </a:xfrm>
        </p:grpSpPr>
        <p:sp>
          <p:nvSpPr>
            <p:cNvPr id="19" name="Rounded Rectangle 18"/>
            <p:cNvSpPr/>
            <p:nvPr/>
          </p:nvSpPr>
          <p:spPr>
            <a:xfrm>
              <a:off x="5827396" y="1310025"/>
              <a:ext cx="3981681" cy="3501215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27602" y="5037581"/>
              <a:ext cx="2067956" cy="6012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dirty="0" smtClean="0">
                  <a:latin typeface="NikoshBAN" pitchFamily="2" charset="0"/>
                  <a:cs typeface="NikoshBAN" pitchFamily="2" charset="0"/>
                </a:rPr>
                <a:t>গাঁদা </a:t>
              </a:r>
              <a:endParaRPr lang="en-US" sz="5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1" name="Group 18"/>
          <p:cNvGrpSpPr/>
          <p:nvPr/>
        </p:nvGrpSpPr>
        <p:grpSpPr>
          <a:xfrm>
            <a:off x="1066800" y="1371600"/>
            <a:ext cx="8686800" cy="5257800"/>
            <a:chOff x="850900" y="1219200"/>
            <a:chExt cx="7429500" cy="4876800"/>
          </a:xfrm>
        </p:grpSpPr>
        <p:sp>
          <p:nvSpPr>
            <p:cNvPr id="22" name="Rectangle 21"/>
            <p:cNvSpPr/>
            <p:nvPr/>
          </p:nvSpPr>
          <p:spPr>
            <a:xfrm>
              <a:off x="850900" y="1219200"/>
              <a:ext cx="7429500" cy="3962400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263900" y="5334000"/>
              <a:ext cx="2095500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জিনিয়া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4" name="Group 18"/>
          <p:cNvGrpSpPr/>
          <p:nvPr/>
        </p:nvGrpSpPr>
        <p:grpSpPr>
          <a:xfrm>
            <a:off x="838200" y="1066800"/>
            <a:ext cx="8915400" cy="5334000"/>
            <a:chOff x="850900" y="1219200"/>
            <a:chExt cx="7429500" cy="5334000"/>
          </a:xfrm>
        </p:grpSpPr>
        <p:sp>
          <p:nvSpPr>
            <p:cNvPr id="25" name="Rectangle 24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17900" y="5791200"/>
              <a:ext cx="1460500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অর্কিড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7" name="Group 18"/>
          <p:cNvGrpSpPr/>
          <p:nvPr/>
        </p:nvGrpSpPr>
        <p:grpSpPr>
          <a:xfrm>
            <a:off x="990600" y="1219200"/>
            <a:ext cx="8915400" cy="5334000"/>
            <a:chOff x="850900" y="1219200"/>
            <a:chExt cx="7429500" cy="5334000"/>
          </a:xfrm>
        </p:grpSpPr>
        <p:sp>
          <p:nvSpPr>
            <p:cNvPr id="28" name="Rectangle 27"/>
            <p:cNvSpPr/>
            <p:nvPr/>
          </p:nvSpPr>
          <p:spPr>
            <a:xfrm>
              <a:off x="850900" y="1219200"/>
              <a:ext cx="7429500" cy="4572000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17900" y="5791200"/>
              <a:ext cx="2349500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চন্দ্রমল্লিকা 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645920" y="457201"/>
            <a:ext cx="786384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ফুল জাতীয় ফসলের গুরুত্ব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9"/>
          <p:cNvGrpSpPr/>
          <p:nvPr/>
        </p:nvGrpSpPr>
        <p:grpSpPr>
          <a:xfrm>
            <a:off x="533400" y="1295400"/>
            <a:ext cx="9692640" cy="4953000"/>
            <a:chOff x="533400" y="1219200"/>
            <a:chExt cx="8153400" cy="4876800"/>
          </a:xfrm>
        </p:grpSpPr>
        <p:sp>
          <p:nvSpPr>
            <p:cNvPr id="11" name="Rectangle 10"/>
            <p:cNvSpPr/>
            <p:nvPr/>
          </p:nvSpPr>
          <p:spPr>
            <a:xfrm>
              <a:off x="1828800" y="1219200"/>
              <a:ext cx="5781136" cy="35052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800" dirty="0" smtClean="0">
                  <a:latin typeface="NikoshBAN" pitchFamily="2" charset="0"/>
                  <a:cs typeface="NikoshBAN" pitchFamily="2" charset="0"/>
                </a:rPr>
                <a:t>মানসিক প্রশান্তিতে ফুলের গুরুত্ব অপরিসীম । </a:t>
              </a:r>
              <a:endParaRPr lang="en-US" sz="4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6" name="Group 12"/>
          <p:cNvGrpSpPr/>
          <p:nvPr/>
        </p:nvGrpSpPr>
        <p:grpSpPr>
          <a:xfrm>
            <a:off x="548640" y="1219200"/>
            <a:ext cx="9784080" cy="4876800"/>
            <a:chOff x="533400" y="1219200"/>
            <a:chExt cx="8153400" cy="4876800"/>
          </a:xfrm>
        </p:grpSpPr>
        <p:sp>
          <p:nvSpPr>
            <p:cNvPr id="7" name="Rectangle 6"/>
            <p:cNvSpPr/>
            <p:nvPr/>
          </p:nvSpPr>
          <p:spPr>
            <a:xfrm>
              <a:off x="1828800" y="1219200"/>
              <a:ext cx="5867400" cy="35052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000" dirty="0" smtClean="0">
                  <a:latin typeface="NikoshBAN" pitchFamily="2" charset="0"/>
                  <a:cs typeface="NikoshBAN" pitchFamily="2" charset="0"/>
                </a:rPr>
                <a:t>বিভিন্ন ধর্মীয় এবং জাতীয় দিবস পালনে ফুল অপরিহার্য উপাদান </a:t>
              </a:r>
              <a:endParaRPr lang="en-US" sz="40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9" name="Group 15"/>
          <p:cNvGrpSpPr/>
          <p:nvPr/>
        </p:nvGrpSpPr>
        <p:grpSpPr>
          <a:xfrm>
            <a:off x="533400" y="1295400"/>
            <a:ext cx="9296400" cy="4876800"/>
            <a:chOff x="533400" y="1219200"/>
            <a:chExt cx="7747000" cy="4876800"/>
          </a:xfrm>
        </p:grpSpPr>
        <p:sp>
          <p:nvSpPr>
            <p:cNvPr id="10" name="Rectangle 9"/>
            <p:cNvSpPr/>
            <p:nvPr/>
          </p:nvSpPr>
          <p:spPr>
            <a:xfrm>
              <a:off x="723900" y="1219200"/>
              <a:ext cx="7124700" cy="39624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3400" y="5334000"/>
              <a:ext cx="7747000" cy="762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পার্ক ও সাজসজ্জায় ফুলের ব্যবহৃত হয় । 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4" name="Group 18"/>
          <p:cNvGrpSpPr/>
          <p:nvPr/>
        </p:nvGrpSpPr>
        <p:grpSpPr>
          <a:xfrm>
            <a:off x="381000" y="1371600"/>
            <a:ext cx="9784080" cy="4724400"/>
            <a:chOff x="533400" y="1219200"/>
            <a:chExt cx="8153400" cy="4876800"/>
          </a:xfrm>
        </p:grpSpPr>
        <p:sp>
          <p:nvSpPr>
            <p:cNvPr id="15" name="Rectangle 14"/>
            <p:cNvSpPr/>
            <p:nvPr/>
          </p:nvSpPr>
          <p:spPr>
            <a:xfrm>
              <a:off x="850900" y="1219200"/>
              <a:ext cx="7429500" cy="35052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রপ্তানিযোগ্য পন্য হিসেবে বিদেশে রপ্তানি করে প্রচুর বৈদশিক মুদ্রা আয় করা সম্ভব 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76400" y="1524000"/>
            <a:ext cx="2590800" cy="3657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19200" y="1066800"/>
            <a:ext cx="3505200" cy="5486400"/>
            <a:chOff x="457200" y="1143000"/>
            <a:chExt cx="2819400" cy="4876800"/>
          </a:xfrm>
        </p:grpSpPr>
        <p:sp>
          <p:nvSpPr>
            <p:cNvPr id="7" name="Frame 6"/>
            <p:cNvSpPr/>
            <p:nvPr/>
          </p:nvSpPr>
          <p:spPr>
            <a:xfrm>
              <a:off x="457200" y="1143000"/>
              <a:ext cx="2819400" cy="4038600"/>
            </a:xfrm>
            <a:prstGeom prst="fram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7200" y="4876800"/>
              <a:ext cx="28194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4000" dirty="0" smtClean="0">
                  <a:latin typeface="NikoshBAN" pitchFamily="2" charset="0"/>
                  <a:cs typeface="NikoshBAN" pitchFamily="2" charset="0"/>
                </a:rPr>
                <a:t>সজীব অবস্থায় ব্যবহৃত মসলা </a:t>
              </a:r>
              <a:endParaRPr lang="en-US" sz="40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524000" y="4953000"/>
              <a:ext cx="533400" cy="6096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86400" y="1066800"/>
            <a:ext cx="3733800" cy="5486400"/>
            <a:chOff x="457200" y="1143000"/>
            <a:chExt cx="2819400" cy="4876800"/>
          </a:xfrm>
        </p:grpSpPr>
        <p:sp>
          <p:nvSpPr>
            <p:cNvPr id="13" name="Frame 12"/>
            <p:cNvSpPr/>
            <p:nvPr/>
          </p:nvSpPr>
          <p:spPr>
            <a:xfrm>
              <a:off x="457200" y="1143000"/>
              <a:ext cx="2819400" cy="4038600"/>
            </a:xfrm>
            <a:prstGeom prst="fram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7200" y="4876800"/>
              <a:ext cx="2819400" cy="1143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প্রক্রিয়াজাতকরণকৃত মসলা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655445" y="5354782"/>
              <a:ext cx="533400" cy="609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943600" y="1524000"/>
            <a:ext cx="2819400" cy="3657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24000" y="228600"/>
            <a:ext cx="8001000" cy="533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মসলা জাতীয় ফসলের শ্রেণিবিভাগ  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2057400" y="685800"/>
            <a:ext cx="457200" cy="38100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8001000" y="685800"/>
            <a:ext cx="457200" cy="38100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build="allAtOnce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3849582" y="3572144"/>
            <a:ext cx="5468203" cy="19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 Same Side Corner Rectangle 7"/>
          <p:cNvSpPr/>
          <p:nvPr/>
        </p:nvSpPr>
        <p:spPr>
          <a:xfrm>
            <a:off x="6858000" y="685800"/>
            <a:ext cx="2651758" cy="60960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2103120" y="609600"/>
            <a:ext cx="3566160" cy="76200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43203" y="3886200"/>
            <a:ext cx="2377439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05840" y="1447800"/>
            <a:ext cx="5394960" cy="2362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কৃষিবিদ বিধান চন্দ্র সাহা</a:t>
            </a:r>
          </a:p>
          <a:p>
            <a:pPr algn="just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প্রভাষক(ইনডেক্সঃ৩০৯১৩০৪),কৃষিশিক্ষা বিভাগ </a:t>
            </a:r>
          </a:p>
          <a:p>
            <a:pPr algn="just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মুক্তিযোদ্ধা মেমোরিয়াল ডিগ্রি কলেজ, থানা সদর মহিপুর,পটুয়াখালী </a:t>
            </a:r>
          </a:p>
          <a:p>
            <a:pPr algn="just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দূরালাপনীঃ ০১৭২৫৩৭৭৭৮৭ </a:t>
            </a:r>
          </a:p>
          <a:p>
            <a:pPr algn="just"/>
            <a:r>
              <a:rPr lang="bn-BD" sz="1600" dirty="0" smtClean="0"/>
              <a:t>ইমেইল ঃ </a:t>
            </a:r>
            <a:r>
              <a:rPr lang="en-US" sz="1600" dirty="0" smtClean="0"/>
              <a:t>bidhansahapstu07@gmail.com</a:t>
            </a:r>
            <a:r>
              <a:rPr lang="bn-BD" sz="1600" dirty="0" smtClean="0"/>
              <a:t> </a:t>
            </a:r>
            <a:endParaRPr lang="en-US" sz="1600" dirty="0"/>
          </a:p>
        </p:txBody>
      </p:sp>
      <p:sp>
        <p:nvSpPr>
          <p:cNvPr id="17" name="Rounded Rectangle 16"/>
          <p:cNvSpPr/>
          <p:nvPr/>
        </p:nvSpPr>
        <p:spPr>
          <a:xfrm>
            <a:off x="6675121" y="1447800"/>
            <a:ext cx="3200400" cy="449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n-BD" sz="36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শ্রেণিঃ একাদশ   </a:t>
            </a:r>
          </a:p>
          <a:p>
            <a:pPr algn="just"/>
            <a:r>
              <a:rPr lang="bn-BD" sz="36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বিষয়ঃ </a:t>
            </a:r>
          </a:p>
          <a:p>
            <a:pPr algn="just"/>
            <a:r>
              <a:rPr lang="bn-BD" sz="36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কৃষিশিক্ষা ১ম পত্র </a:t>
            </a:r>
          </a:p>
          <a:p>
            <a:pPr algn="just"/>
            <a:r>
              <a:rPr lang="bn-BD" sz="36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অধ্যায়ঃ ১ম  </a:t>
            </a:r>
          </a:p>
          <a:p>
            <a:pPr algn="just"/>
            <a:r>
              <a:rPr lang="bn-BD" sz="36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পরিচ্ছেদঃ ১ম </a:t>
            </a:r>
          </a:p>
          <a:p>
            <a:pPr algn="just"/>
            <a:r>
              <a:rPr lang="bn-BD" sz="36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সময়ঃ ৬০ মিনিট </a:t>
            </a:r>
            <a:endParaRPr lang="en-US" sz="36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348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24000" y="228600"/>
            <a:ext cx="8001000" cy="533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সজীব জাতীয় মসলা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3400" y="1295400"/>
            <a:ext cx="9906000" cy="5029200"/>
            <a:chOff x="533400" y="1295400"/>
            <a:chExt cx="9906000" cy="5029200"/>
          </a:xfrm>
        </p:grpSpPr>
        <p:grpSp>
          <p:nvGrpSpPr>
            <p:cNvPr id="4" name="Group 3"/>
            <p:cNvGrpSpPr/>
            <p:nvPr/>
          </p:nvGrpSpPr>
          <p:grpSpPr>
            <a:xfrm>
              <a:off x="533400" y="1295400"/>
              <a:ext cx="9906000" cy="5029200"/>
              <a:chOff x="533400" y="1295400"/>
              <a:chExt cx="9906000" cy="502920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4038600" y="1295400"/>
                <a:ext cx="3048000" cy="3733800"/>
              </a:xfrm>
              <a:prstGeom prst="round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391400" y="1295400"/>
                <a:ext cx="3048000" cy="3733800"/>
              </a:xfrm>
              <a:prstGeom prst="round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533400" y="1371600"/>
                <a:ext cx="3048000" cy="37338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ame 7"/>
              <p:cNvSpPr/>
              <p:nvPr/>
            </p:nvSpPr>
            <p:spPr>
              <a:xfrm>
                <a:off x="3276600" y="5486400"/>
                <a:ext cx="44958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পাতা জাতীয়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609600" y="4648200"/>
              <a:ext cx="2895600" cy="5334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পুদিনা পাতা </a:t>
              </a:r>
              <a:endPara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114800" y="4724400"/>
              <a:ext cx="2895600" cy="5334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ধনিয়া পাতা </a:t>
              </a:r>
              <a:endPara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543800" y="4724400"/>
              <a:ext cx="2895600" cy="5334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লেটুস পাতা </a:t>
              </a:r>
              <a:endPara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66800" y="990600"/>
            <a:ext cx="9500191" cy="5562598"/>
            <a:chOff x="685800" y="990601"/>
            <a:chExt cx="9500191" cy="5562598"/>
          </a:xfrm>
        </p:grpSpPr>
        <p:grpSp>
          <p:nvGrpSpPr>
            <p:cNvPr id="14" name="Group 1"/>
            <p:cNvGrpSpPr/>
            <p:nvPr/>
          </p:nvGrpSpPr>
          <p:grpSpPr>
            <a:xfrm>
              <a:off x="685800" y="990601"/>
              <a:ext cx="9500191" cy="5562598"/>
              <a:chOff x="480552" y="1224493"/>
              <a:chExt cx="6588842" cy="5176307"/>
            </a:xfrm>
          </p:grpSpPr>
          <p:sp>
            <p:nvSpPr>
              <p:cNvPr id="16" name="Rounded Rectangle 2"/>
              <p:cNvSpPr/>
              <p:nvPr/>
            </p:nvSpPr>
            <p:spPr>
              <a:xfrm>
                <a:off x="480552" y="1224493"/>
                <a:ext cx="3170903" cy="368723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3862849" y="1224493"/>
                <a:ext cx="3206545" cy="368723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ame 17"/>
              <p:cNvSpPr/>
              <p:nvPr/>
            </p:nvSpPr>
            <p:spPr>
              <a:xfrm>
                <a:off x="1484671" y="5562600"/>
                <a:ext cx="44958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ফুল জাতীয়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3048000" y="4953000"/>
              <a:ext cx="4343400" cy="6096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জাফরান </a:t>
              </a:r>
              <a:endParaRPr lang="en-US" sz="4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7200" y="1295400"/>
            <a:ext cx="9982200" cy="5029200"/>
            <a:chOff x="457200" y="1295400"/>
            <a:chExt cx="9982200" cy="5029200"/>
          </a:xfrm>
        </p:grpSpPr>
        <p:grpSp>
          <p:nvGrpSpPr>
            <p:cNvPr id="20" name="Group 1"/>
            <p:cNvGrpSpPr/>
            <p:nvPr/>
          </p:nvGrpSpPr>
          <p:grpSpPr>
            <a:xfrm>
              <a:off x="457200" y="1295400"/>
              <a:ext cx="9982200" cy="5029200"/>
              <a:chOff x="457200" y="1295400"/>
              <a:chExt cx="9982200" cy="5029200"/>
            </a:xfrm>
          </p:grpSpPr>
          <p:sp>
            <p:nvSpPr>
              <p:cNvPr id="24" name="Rounded Rectangle 2"/>
              <p:cNvSpPr/>
              <p:nvPr/>
            </p:nvSpPr>
            <p:spPr>
              <a:xfrm>
                <a:off x="4038600" y="1295400"/>
                <a:ext cx="3048000" cy="37338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7391400" y="1295400"/>
                <a:ext cx="3048000" cy="373380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457200" y="1371600"/>
                <a:ext cx="3276600" cy="365760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ame 26"/>
              <p:cNvSpPr/>
              <p:nvPr/>
            </p:nvSpPr>
            <p:spPr>
              <a:xfrm>
                <a:off x="3276600" y="5486400"/>
                <a:ext cx="44958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কন্দ জাতীয়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21" name="Rounded Rectangle 20"/>
            <p:cNvSpPr/>
            <p:nvPr/>
          </p:nvSpPr>
          <p:spPr>
            <a:xfrm>
              <a:off x="685800" y="4648200"/>
              <a:ext cx="2895600" cy="5334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0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আদা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114800" y="4572000"/>
              <a:ext cx="2895600" cy="5334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0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পেয়াজ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43800" y="4648200"/>
              <a:ext cx="2895600" cy="5334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0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রসুন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66800" y="914400"/>
            <a:ext cx="8915400" cy="5562600"/>
            <a:chOff x="1600200" y="685800"/>
            <a:chExt cx="7848600" cy="5791200"/>
          </a:xfrm>
        </p:grpSpPr>
        <p:grpSp>
          <p:nvGrpSpPr>
            <p:cNvPr id="29" name="Group 1"/>
            <p:cNvGrpSpPr/>
            <p:nvPr/>
          </p:nvGrpSpPr>
          <p:grpSpPr>
            <a:xfrm>
              <a:off x="1600200" y="685800"/>
              <a:ext cx="7848600" cy="5791200"/>
              <a:chOff x="1447800" y="762000"/>
              <a:chExt cx="7848600" cy="5791200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47800" y="762000"/>
                <a:ext cx="7848600" cy="48006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ame 31"/>
              <p:cNvSpPr/>
              <p:nvPr/>
            </p:nvSpPr>
            <p:spPr>
              <a:xfrm>
                <a:off x="3276600" y="5715000"/>
                <a:ext cx="44958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কান্ড জাতীয়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30" name="Rounded Rectangle 29"/>
            <p:cNvSpPr/>
            <p:nvPr/>
          </p:nvSpPr>
          <p:spPr>
            <a:xfrm>
              <a:off x="3733800" y="4953000"/>
              <a:ext cx="4038600" cy="6096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হলুদ </a:t>
              </a:r>
              <a:r>
                <a:rPr lang="bn-BD" sz="40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5800" y="1066800"/>
            <a:ext cx="8915400" cy="5486400"/>
            <a:chOff x="685800" y="1066800"/>
            <a:chExt cx="8915400" cy="5486400"/>
          </a:xfrm>
        </p:grpSpPr>
        <p:grpSp>
          <p:nvGrpSpPr>
            <p:cNvPr id="33" name="Group 32"/>
            <p:cNvGrpSpPr/>
            <p:nvPr/>
          </p:nvGrpSpPr>
          <p:grpSpPr>
            <a:xfrm>
              <a:off x="685800" y="1066800"/>
              <a:ext cx="7441544" cy="5486400"/>
              <a:chOff x="1210994" y="767219"/>
              <a:chExt cx="6640146" cy="5862181"/>
            </a:xfrm>
          </p:grpSpPr>
          <p:grpSp>
            <p:nvGrpSpPr>
              <p:cNvPr id="34" name="Group 1"/>
              <p:cNvGrpSpPr/>
              <p:nvPr/>
            </p:nvGrpSpPr>
            <p:grpSpPr>
              <a:xfrm>
                <a:off x="1482970" y="767219"/>
                <a:ext cx="6368170" cy="5862181"/>
                <a:chOff x="1189893" y="767219"/>
                <a:chExt cx="6587762" cy="5862181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1189893" y="767219"/>
                  <a:ext cx="3587261" cy="423379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ame 36"/>
                <p:cNvSpPr/>
                <p:nvPr/>
              </p:nvSpPr>
              <p:spPr>
                <a:xfrm>
                  <a:off x="3281855" y="5791200"/>
                  <a:ext cx="4495800" cy="838200"/>
                </a:xfrm>
                <a:prstGeom prst="fram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bn-BD" sz="4400" dirty="0" smtClean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ফল জাতীয়</a:t>
                  </a:r>
                  <a:endParaRPr lang="en-US" sz="4400" dirty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endParaRPr>
                </a:p>
              </p:txBody>
            </p:sp>
          </p:grpSp>
          <p:sp>
            <p:nvSpPr>
              <p:cNvPr id="35" name="Rounded Rectangle 34"/>
              <p:cNvSpPr/>
              <p:nvPr/>
            </p:nvSpPr>
            <p:spPr>
              <a:xfrm>
                <a:off x="1210994" y="5001016"/>
                <a:ext cx="3739661" cy="585537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5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মরিচ  </a:t>
                </a:r>
                <a:r>
                  <a:rPr lang="bn-BD" sz="40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endParaRPr lang="en-US" sz="40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5562600" y="1066800"/>
              <a:ext cx="3810000" cy="3962400"/>
            </a:xfrm>
            <a:prstGeom prst="roundRect">
              <a:avLst/>
            </a:prstGeom>
            <a:blipFill>
              <a:blip r:embed="rId1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10200" y="5029200"/>
              <a:ext cx="4191000" cy="54800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লেবু   </a:t>
              </a:r>
              <a:r>
                <a:rPr lang="bn-BD" sz="40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0" y="228600"/>
            <a:ext cx="8001000" cy="762000"/>
          </a:xfrm>
          <a:prstGeom prst="ellipse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প্রক্রিয়াজাতকৃত জাতীয় মসলা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14400" y="1143000"/>
            <a:ext cx="9206500" cy="5410200"/>
            <a:chOff x="914400" y="1143000"/>
            <a:chExt cx="9206500" cy="5410200"/>
          </a:xfrm>
        </p:grpSpPr>
        <p:grpSp>
          <p:nvGrpSpPr>
            <p:cNvPr id="11" name="Group 10"/>
            <p:cNvGrpSpPr/>
            <p:nvPr/>
          </p:nvGrpSpPr>
          <p:grpSpPr>
            <a:xfrm>
              <a:off x="914400" y="1143000"/>
              <a:ext cx="9206500" cy="5410200"/>
              <a:chOff x="914400" y="1143000"/>
              <a:chExt cx="9206500" cy="54102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914400" y="1143000"/>
                <a:ext cx="7620000" cy="5410200"/>
                <a:chOff x="848139" y="1143000"/>
                <a:chExt cx="5691809" cy="5257800"/>
              </a:xfrm>
            </p:grpSpPr>
            <p:sp>
              <p:nvSpPr>
                <p:cNvPr id="6" name="Rounded Rectangle 5"/>
                <p:cNvSpPr/>
                <p:nvPr/>
              </p:nvSpPr>
              <p:spPr>
                <a:xfrm>
                  <a:off x="848139" y="1143000"/>
                  <a:ext cx="2276724" cy="3924837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Frame 6"/>
                <p:cNvSpPr/>
                <p:nvPr/>
              </p:nvSpPr>
              <p:spPr>
                <a:xfrm>
                  <a:off x="2044148" y="5562600"/>
                  <a:ext cx="4495800" cy="838200"/>
                </a:xfrm>
                <a:prstGeom prst="fram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bn-BD" sz="4400" dirty="0" smtClean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ফল জাতীয় </a:t>
                  </a:r>
                  <a:endParaRPr lang="en-US" sz="4400" dirty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endParaRPr>
                </a:p>
              </p:txBody>
            </p:sp>
          </p:grpSp>
          <p:sp>
            <p:nvSpPr>
              <p:cNvPr id="8" name="Rounded Rectangle 7"/>
              <p:cNvSpPr/>
              <p:nvPr/>
            </p:nvSpPr>
            <p:spPr>
              <a:xfrm>
                <a:off x="7086600" y="1219200"/>
                <a:ext cx="3034300" cy="39624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1066800" y="5029200"/>
                <a:ext cx="2819400" cy="548003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5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এলাচি   </a:t>
                </a:r>
                <a:r>
                  <a:rPr lang="bn-BD" sz="40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endParaRPr lang="en-US" sz="40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7239000" y="5029200"/>
                <a:ext cx="2743200" cy="624203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n-BD" sz="5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গোল মরিচ    </a:t>
                </a:r>
                <a:r>
                  <a:rPr lang="bn-BD" sz="40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endParaRPr lang="en-US" sz="40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15" name="Rounded Rectangle 14"/>
            <p:cNvSpPr/>
            <p:nvPr/>
          </p:nvSpPr>
          <p:spPr>
            <a:xfrm>
              <a:off x="4038600" y="1219200"/>
              <a:ext cx="2895600" cy="4038600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114800" y="4953000"/>
              <a:ext cx="2819400" cy="54800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জয়ফল    </a:t>
              </a:r>
              <a:r>
                <a:rPr lang="bn-BD" sz="40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19200" y="1066800"/>
            <a:ext cx="8686800" cy="5486400"/>
            <a:chOff x="1219200" y="762000"/>
            <a:chExt cx="8686800" cy="5791200"/>
          </a:xfrm>
        </p:grpSpPr>
        <p:grpSp>
          <p:nvGrpSpPr>
            <p:cNvPr id="19" name="Group 6"/>
            <p:cNvGrpSpPr/>
            <p:nvPr/>
          </p:nvGrpSpPr>
          <p:grpSpPr>
            <a:xfrm>
              <a:off x="1219200" y="762000"/>
              <a:ext cx="8686800" cy="5791201"/>
              <a:chOff x="927207" y="1371600"/>
              <a:chExt cx="8978793" cy="495300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927207" y="1371600"/>
                <a:ext cx="8978793" cy="417094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ame 21"/>
              <p:cNvSpPr/>
              <p:nvPr/>
            </p:nvSpPr>
            <p:spPr>
              <a:xfrm>
                <a:off x="3276600" y="5738061"/>
                <a:ext cx="4495800" cy="586539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পাতা জাতীয়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20" name="Rounded Rectangle 19"/>
            <p:cNvSpPr/>
            <p:nvPr/>
          </p:nvSpPr>
          <p:spPr>
            <a:xfrm>
              <a:off x="3657600" y="5029200"/>
              <a:ext cx="3733800" cy="62420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তেজপাতা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7200" y="1066800"/>
            <a:ext cx="9906000" cy="5486400"/>
            <a:chOff x="457200" y="990600"/>
            <a:chExt cx="9906000" cy="5486400"/>
          </a:xfrm>
        </p:grpSpPr>
        <p:grpSp>
          <p:nvGrpSpPr>
            <p:cNvPr id="24" name="Group 1"/>
            <p:cNvGrpSpPr/>
            <p:nvPr/>
          </p:nvGrpSpPr>
          <p:grpSpPr>
            <a:xfrm>
              <a:off x="457200" y="990600"/>
              <a:ext cx="9906000" cy="5486400"/>
              <a:chOff x="457200" y="1066800"/>
              <a:chExt cx="9906000" cy="5486400"/>
            </a:xfrm>
          </p:grpSpPr>
          <p:sp>
            <p:nvSpPr>
              <p:cNvPr id="28" name="Rounded Rectangle 2"/>
              <p:cNvSpPr/>
              <p:nvPr/>
            </p:nvSpPr>
            <p:spPr>
              <a:xfrm>
                <a:off x="4038600" y="1143000"/>
                <a:ext cx="3048000" cy="37338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315200" y="1066800"/>
                <a:ext cx="3048000" cy="37338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457200" y="1143000"/>
                <a:ext cx="3276600" cy="373380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ame 30"/>
              <p:cNvSpPr/>
              <p:nvPr/>
            </p:nvSpPr>
            <p:spPr>
              <a:xfrm>
                <a:off x="3276600" y="5715000"/>
                <a:ext cx="44958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বীজ জাতীয়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25" name="Rounded Rectangle 24"/>
            <p:cNvSpPr/>
            <p:nvPr/>
          </p:nvSpPr>
          <p:spPr>
            <a:xfrm>
              <a:off x="457200" y="4876800"/>
              <a:ext cx="3124200" cy="59135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ধনিয়া 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886200" y="4876800"/>
              <a:ext cx="3124200" cy="59135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কালোজিরা  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239000" y="4876800"/>
              <a:ext cx="3124200" cy="59135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জিরা  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4400" y="1066800"/>
            <a:ext cx="8839200" cy="5597525"/>
            <a:chOff x="1219200" y="838200"/>
            <a:chExt cx="8839200" cy="5749925"/>
          </a:xfrm>
        </p:grpSpPr>
        <p:grpSp>
          <p:nvGrpSpPr>
            <p:cNvPr id="33" name="Group 1"/>
            <p:cNvGrpSpPr/>
            <p:nvPr/>
          </p:nvGrpSpPr>
          <p:grpSpPr>
            <a:xfrm>
              <a:off x="1219200" y="838200"/>
              <a:ext cx="8839200" cy="5749925"/>
              <a:chOff x="1219200" y="838200"/>
              <a:chExt cx="8839200" cy="5519928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1219200" y="838200"/>
                <a:ext cx="8839200" cy="424281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ame 35"/>
              <p:cNvSpPr/>
              <p:nvPr/>
            </p:nvSpPr>
            <p:spPr>
              <a:xfrm>
                <a:off x="3352800" y="5593080"/>
                <a:ext cx="4495800" cy="765048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গাছের ছাল জাতীয়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34" name="Rounded Rectangle 33"/>
            <p:cNvSpPr/>
            <p:nvPr/>
          </p:nvSpPr>
          <p:spPr>
            <a:xfrm>
              <a:off x="4191000" y="5105400"/>
              <a:ext cx="3124200" cy="59135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5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দারুচিনি   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645920" y="457201"/>
            <a:ext cx="786384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মসলা জাতীয় ফসলের গুরুত্ব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640080" y="1219200"/>
            <a:ext cx="9784080" cy="4876800"/>
            <a:chOff x="533400" y="1219200"/>
            <a:chExt cx="8153400" cy="4876800"/>
          </a:xfrm>
        </p:grpSpPr>
        <p:sp>
          <p:nvSpPr>
            <p:cNvPr id="24" name="Rectangle 23"/>
            <p:cNvSpPr/>
            <p:nvPr/>
          </p:nvSpPr>
          <p:spPr>
            <a:xfrm>
              <a:off x="1828800" y="1219200"/>
              <a:ext cx="5638800" cy="35052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000" dirty="0" smtClean="0">
                  <a:latin typeface="NikoshBAN" pitchFamily="2" charset="0"/>
                  <a:cs typeface="NikoshBAN" pitchFamily="2" charset="0"/>
                </a:rPr>
                <a:t>খদ্যের গুণগতমান ও স্বাদ বৃদ্ধি করে । </a:t>
              </a:r>
              <a:endParaRPr lang="en-US" sz="40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914400" y="1219200"/>
            <a:ext cx="9067800" cy="4876800"/>
            <a:chOff x="533400" y="1219200"/>
            <a:chExt cx="8153400" cy="4876800"/>
          </a:xfrm>
        </p:grpSpPr>
        <p:sp>
          <p:nvSpPr>
            <p:cNvPr id="8" name="Rectangle 7"/>
            <p:cNvSpPr/>
            <p:nvPr/>
          </p:nvSpPr>
          <p:spPr>
            <a:xfrm>
              <a:off x="1828800" y="1219200"/>
              <a:ext cx="6019800" cy="35052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বিভিন্ন ভিটামিন ও খনিজের উৎস হিসেবে ব্যবহৃত হয় । পিয়াজ ভিটামিন ই এর উৎস হিসেবে ব্যবহৃত হয় এবং চুল পড়া বন্ধ করে । 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762000" y="1143000"/>
            <a:ext cx="9570720" cy="4953000"/>
            <a:chOff x="533400" y="1219200"/>
            <a:chExt cx="8153400" cy="4876800"/>
          </a:xfrm>
        </p:grpSpPr>
        <p:sp>
          <p:nvSpPr>
            <p:cNvPr id="11" name="Rectangle 10"/>
            <p:cNvSpPr/>
            <p:nvPr/>
          </p:nvSpPr>
          <p:spPr>
            <a:xfrm>
              <a:off x="1828800" y="1219200"/>
              <a:ext cx="5791200" cy="35052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খাদ্য প্রক্রিয়াজাতকরণ যেমন- আচার, জ্যাম , জেলী তৈরিতে মসলা ব্যবহার করা হয় 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3" name="Group 18"/>
          <p:cNvGrpSpPr/>
          <p:nvPr/>
        </p:nvGrpSpPr>
        <p:grpSpPr>
          <a:xfrm>
            <a:off x="640080" y="1143000"/>
            <a:ext cx="9784080" cy="4876800"/>
            <a:chOff x="533400" y="1219200"/>
            <a:chExt cx="8153400" cy="4876800"/>
          </a:xfrm>
        </p:grpSpPr>
        <p:sp>
          <p:nvSpPr>
            <p:cNvPr id="14" name="Rectangle 13"/>
            <p:cNvSpPr/>
            <p:nvPr/>
          </p:nvSpPr>
          <p:spPr>
            <a:xfrm>
              <a:off x="1828800" y="1219200"/>
              <a:ext cx="6019800" cy="35052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bn-BD" sz="3600" dirty="0" smtClean="0">
                  <a:latin typeface="NikoshBAN" pitchFamily="2" charset="0"/>
                  <a:cs typeface="NikoshBAN" pitchFamily="2" charset="0"/>
                </a:rPr>
                <a:t>২০১৬-১৭ অর্থবছরের মোট রপ্তানি আয়ের ৩.৪৯ শতাংশ মসলা হতে আয় হয়েছে ।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0" y="228600"/>
            <a:ext cx="8001000" cy="6858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ঔষধি জাতীয় ফসল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33400" y="1295400"/>
            <a:ext cx="9906000" cy="4800600"/>
            <a:chOff x="533400" y="1295400"/>
            <a:chExt cx="9906000" cy="4800600"/>
          </a:xfrm>
        </p:grpSpPr>
        <p:grpSp>
          <p:nvGrpSpPr>
            <p:cNvPr id="3" name="Group 2"/>
            <p:cNvGrpSpPr/>
            <p:nvPr/>
          </p:nvGrpSpPr>
          <p:grpSpPr>
            <a:xfrm>
              <a:off x="533400" y="1295400"/>
              <a:ext cx="9906000" cy="4800600"/>
              <a:chOff x="533400" y="1295400"/>
              <a:chExt cx="9906000" cy="48006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4038600" y="1295400"/>
                <a:ext cx="3048000" cy="3733800"/>
              </a:xfrm>
              <a:prstGeom prst="round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7391400" y="1295400"/>
                <a:ext cx="3048000" cy="3733800"/>
              </a:xfrm>
              <a:prstGeom prst="round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33400" y="1371600"/>
                <a:ext cx="3048000" cy="37338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ame 6"/>
              <p:cNvSpPr/>
              <p:nvPr/>
            </p:nvSpPr>
            <p:spPr>
              <a:xfrm>
                <a:off x="533400" y="5257800"/>
                <a:ext cx="28956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ঘৃতকুমারী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8" name="Frame 7"/>
            <p:cNvSpPr/>
            <p:nvPr/>
          </p:nvSpPr>
          <p:spPr>
            <a:xfrm>
              <a:off x="3962400" y="5181600"/>
              <a:ext cx="2895600" cy="838200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হরিতকী  </a:t>
              </a:r>
              <a:endPara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9" name="Frame 8"/>
            <p:cNvSpPr/>
            <p:nvPr/>
          </p:nvSpPr>
          <p:spPr>
            <a:xfrm>
              <a:off x="7239000" y="5257800"/>
              <a:ext cx="2895600" cy="838200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পান সুপারী </a:t>
              </a:r>
              <a:endPara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1219200"/>
            <a:ext cx="9906000" cy="4800600"/>
            <a:chOff x="533400" y="1295400"/>
            <a:chExt cx="9906000" cy="4800600"/>
          </a:xfrm>
        </p:grpSpPr>
        <p:grpSp>
          <p:nvGrpSpPr>
            <p:cNvPr id="12" name="Group 11"/>
            <p:cNvGrpSpPr/>
            <p:nvPr/>
          </p:nvGrpSpPr>
          <p:grpSpPr>
            <a:xfrm>
              <a:off x="533400" y="1295400"/>
              <a:ext cx="9906000" cy="4800600"/>
              <a:chOff x="533400" y="1295400"/>
              <a:chExt cx="9906000" cy="480060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4038600" y="1295400"/>
                <a:ext cx="3048000" cy="37338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7391400" y="1295400"/>
                <a:ext cx="3048000" cy="37338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533400" y="1371600"/>
                <a:ext cx="3048000" cy="37338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ame 17"/>
              <p:cNvSpPr/>
              <p:nvPr/>
            </p:nvSpPr>
            <p:spPr>
              <a:xfrm>
                <a:off x="533400" y="5257800"/>
                <a:ext cx="28956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বহেরা 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13" name="Frame 12"/>
            <p:cNvSpPr/>
            <p:nvPr/>
          </p:nvSpPr>
          <p:spPr>
            <a:xfrm>
              <a:off x="3962400" y="5181600"/>
              <a:ext cx="2895600" cy="838200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তুলসী পাতা   </a:t>
              </a:r>
              <a:endPara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4" name="Frame 13"/>
            <p:cNvSpPr/>
            <p:nvPr/>
          </p:nvSpPr>
          <p:spPr>
            <a:xfrm>
              <a:off x="7239000" y="5257800"/>
              <a:ext cx="2895600" cy="838200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আমলকী </a:t>
              </a:r>
              <a:endPara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5800" y="1447800"/>
            <a:ext cx="9906000" cy="4800600"/>
            <a:chOff x="533400" y="1295400"/>
            <a:chExt cx="9906000" cy="4800600"/>
          </a:xfrm>
        </p:grpSpPr>
        <p:grpSp>
          <p:nvGrpSpPr>
            <p:cNvPr id="20" name="Group 10"/>
            <p:cNvGrpSpPr/>
            <p:nvPr/>
          </p:nvGrpSpPr>
          <p:grpSpPr>
            <a:xfrm>
              <a:off x="533400" y="1295400"/>
              <a:ext cx="9906000" cy="4800600"/>
              <a:chOff x="533400" y="1295400"/>
              <a:chExt cx="9906000" cy="4800600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4038600" y="1295400"/>
                <a:ext cx="3048000" cy="373380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391400" y="1295400"/>
                <a:ext cx="3048000" cy="373380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533400" y="1371600"/>
                <a:ext cx="3048000" cy="37338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ame 25"/>
              <p:cNvSpPr/>
              <p:nvPr/>
            </p:nvSpPr>
            <p:spPr>
              <a:xfrm>
                <a:off x="533400" y="5257800"/>
                <a:ext cx="2895600" cy="838200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শতমূলী   </a:t>
                </a:r>
                <a:endPara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21" name="Frame 20"/>
            <p:cNvSpPr/>
            <p:nvPr/>
          </p:nvSpPr>
          <p:spPr>
            <a:xfrm>
              <a:off x="3962400" y="5181600"/>
              <a:ext cx="2895600" cy="838200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নিম </a:t>
              </a:r>
              <a:endPara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2" name="Frame 21"/>
            <p:cNvSpPr/>
            <p:nvPr/>
          </p:nvSpPr>
          <p:spPr>
            <a:xfrm>
              <a:off x="7239000" y="5257800"/>
              <a:ext cx="2895600" cy="838200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অর্জুন </a:t>
              </a:r>
              <a:endPara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645920" y="457201"/>
            <a:ext cx="786384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ঔষধি ফসলের গুরুত্ব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5"/>
          <p:cNvGrpSpPr/>
          <p:nvPr/>
        </p:nvGrpSpPr>
        <p:grpSpPr>
          <a:xfrm>
            <a:off x="457200" y="1219200"/>
            <a:ext cx="9982200" cy="5105400"/>
            <a:chOff x="533400" y="1219200"/>
            <a:chExt cx="8153400" cy="4876800"/>
          </a:xfrm>
        </p:grpSpPr>
        <p:sp>
          <p:nvSpPr>
            <p:cNvPr id="8" name="Rectangle 7"/>
            <p:cNvSpPr/>
            <p:nvPr/>
          </p:nvSpPr>
          <p:spPr>
            <a:xfrm>
              <a:off x="1828800" y="1219200"/>
              <a:ext cx="5791200" cy="35052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4800" dirty="0" smtClean="0">
                  <a:latin typeface="NikoshBAN" pitchFamily="2" charset="0"/>
                  <a:cs typeface="NikoshBAN" pitchFamily="2" charset="0"/>
                </a:rPr>
                <a:t>মানুষের কর্মক্ষমতা, কর্মদক্ষতা বৃদ্ধি করে মস্তিষ্ক সচল রাখে </a:t>
              </a:r>
              <a:endParaRPr lang="en-US" sz="4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7200" y="1295400"/>
            <a:ext cx="9829800" cy="4953000"/>
            <a:chOff x="533400" y="782472"/>
            <a:chExt cx="8153400" cy="5313528"/>
          </a:xfrm>
        </p:grpSpPr>
        <p:sp>
          <p:nvSpPr>
            <p:cNvPr id="7" name="Rectangle 6"/>
            <p:cNvSpPr/>
            <p:nvPr/>
          </p:nvSpPr>
          <p:spPr>
            <a:xfrm>
              <a:off x="1828800" y="782472"/>
              <a:ext cx="5791200" cy="4367283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400" y="5368119"/>
              <a:ext cx="8153400" cy="72788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800" dirty="0" smtClean="0">
                  <a:latin typeface="NikoshBAN" pitchFamily="2" charset="0"/>
                  <a:cs typeface="NikoshBAN" pitchFamily="2" charset="0"/>
                </a:rPr>
                <a:t>রূপচর্চায় বিভিন্ন ঔষধি উদ্ভিদ ব্যবহৃত হয় । </a:t>
              </a:r>
              <a:endParaRPr lang="en-US" sz="4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1" name="Group 12"/>
          <p:cNvGrpSpPr/>
          <p:nvPr/>
        </p:nvGrpSpPr>
        <p:grpSpPr>
          <a:xfrm>
            <a:off x="548640" y="1219200"/>
            <a:ext cx="9784080" cy="4876800"/>
            <a:chOff x="533400" y="1219200"/>
            <a:chExt cx="8153400" cy="4876800"/>
          </a:xfrm>
        </p:grpSpPr>
        <p:sp>
          <p:nvSpPr>
            <p:cNvPr id="12" name="Rectangle 11"/>
            <p:cNvSpPr/>
            <p:nvPr/>
          </p:nvSpPr>
          <p:spPr>
            <a:xfrm>
              <a:off x="1828800" y="1219200"/>
              <a:ext cx="5867400" cy="35052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রক্তচাপ নিয়ন্ত্রণ , রক্তশূন্যতা দূরীকরণ,সর্দিকাশি দূরীকরণ, কোষ্ঠ্যকাঠিন্য দূরীকরণ সহ অনেক জটিল রোগের ঔষধ সল্প খরচে উৎপাদন করা সম্ভব  । 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4" name="Group 18"/>
          <p:cNvGrpSpPr/>
          <p:nvPr/>
        </p:nvGrpSpPr>
        <p:grpSpPr>
          <a:xfrm>
            <a:off x="457200" y="1219200"/>
            <a:ext cx="9784080" cy="4876800"/>
            <a:chOff x="533400" y="1219200"/>
            <a:chExt cx="8153400" cy="4876800"/>
          </a:xfrm>
        </p:grpSpPr>
        <p:sp>
          <p:nvSpPr>
            <p:cNvPr id="15" name="Rectangle 14"/>
            <p:cNvSpPr/>
            <p:nvPr/>
          </p:nvSpPr>
          <p:spPr>
            <a:xfrm>
              <a:off x="1828800" y="1219200"/>
              <a:ext cx="6019800" cy="35052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বনজী ও আয়োর্বেদী ঔষধ শিল্পে চাহিদা থাকায় এই জাতীয় ফসলের বাজারমূল্য বেশি হওয়ায় কৃষক লাভবান হয় । 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7281" y="4114800"/>
            <a:ext cx="9052560" cy="1828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গ্রুপ-কঃ লেটুস উদ্যানফসলের কোন শ্রেণিভূক্ত ? বাংলাদেশের আর্থসামাজিক উন্নয়নে উক্ত শ্রেণির গুরুত্ব লিখ । </a:t>
            </a:r>
          </a:p>
          <a:p>
            <a:pPr algn="just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গ্রুপ-খঃ ৫টি উদাহরণসহ ঔষধি ফসলের গুরুত্ব বর্ণনা কর । </a:t>
            </a:r>
          </a:p>
        </p:txBody>
      </p:sp>
      <p:sp>
        <p:nvSpPr>
          <p:cNvPr id="7" name="Down Arrow 6"/>
          <p:cNvSpPr/>
          <p:nvPr/>
        </p:nvSpPr>
        <p:spPr>
          <a:xfrm>
            <a:off x="4114800" y="685800"/>
            <a:ext cx="3840480" cy="198120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কর্মপত্র </a:t>
            </a:r>
          </a:p>
          <a:p>
            <a:pPr algn="ctr"/>
            <a:r>
              <a:rPr lang="bn-BD" sz="4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৩ </a:t>
            </a:r>
            <a:endParaRPr lang="en-US" sz="4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5843" y="2743200"/>
            <a:ext cx="8961119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দলীয় কাজ              সময়ঃ ১০  মিনিট 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303520" y="3352800"/>
            <a:ext cx="82296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71601" y="533400"/>
            <a:ext cx="2743200" cy="213360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allAtOnce" animBg="1"/>
      <p:bldP spid="8" grpId="0" build="p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1" y="444108"/>
            <a:ext cx="2743200" cy="8512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dirty="0">
                <a:latin typeface="NikoshBAN" pitchFamily="2" charset="0"/>
                <a:cs typeface="NikoshBAN" pitchFamily="2" charset="0"/>
              </a:rPr>
              <a:t>মূল্যায়ন 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5841" y="1371608"/>
            <a:ext cx="86868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১)</a:t>
            </a:r>
            <a:r>
              <a:rPr lang="en-US" sz="32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ফল উৎপাদনে বিশ্বে বাংলাদেশের অবস্থান কত ? </a:t>
            </a:r>
            <a:endParaRPr lang="en-US" sz="32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399" y="1981200"/>
            <a:ext cx="4426269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ক) ১ম </a:t>
            </a:r>
            <a:endParaRPr lang="en-US" sz="28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399" y="2514600"/>
            <a:ext cx="4426269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গ) ১০ম </a:t>
            </a:r>
            <a:endParaRPr lang="en-US" sz="28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2133" y="2514600"/>
            <a:ext cx="4060508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ঘ) ৫ম </a:t>
            </a:r>
            <a:endParaRPr lang="en-US" sz="24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32133" y="1981200"/>
            <a:ext cx="4060508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খ) ৪র্থ </a:t>
            </a:r>
            <a:endParaRPr lang="en-US" sz="24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1" y="3154326"/>
            <a:ext cx="8869680" cy="58477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২। </a:t>
            </a:r>
            <a:r>
              <a:rPr lang="bn-BD" sz="32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বাংলাদেশে কত প্রজাতির ফুল চাষ করা হয়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2" y="3886200"/>
            <a:ext cx="4426270" cy="3810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ক) </a:t>
            </a:r>
            <a:r>
              <a:rPr lang="bn-BD" sz="28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১০ </a:t>
            </a:r>
            <a:endParaRPr lang="en-US" sz="2800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2" y="4419600"/>
            <a:ext cx="4426270" cy="3810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গ) </a:t>
            </a:r>
            <a:r>
              <a:rPr lang="bn-BD" sz="28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২৫ </a:t>
            </a:r>
            <a:endParaRPr lang="en-US" sz="2800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5209" y="3880904"/>
            <a:ext cx="4324522" cy="3810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খ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bn-BD" sz="24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১৮ </a:t>
            </a:r>
            <a:endParaRPr lang="en-US" sz="2400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07569" y="4419600"/>
            <a:ext cx="4324522" cy="3810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ঘ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)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৩০  </a:t>
            </a:r>
            <a:endParaRPr lang="en-US" sz="2800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 descr="548+4515.png"/>
          <p:cNvPicPr>
            <a:picLocks noChangeAspect="1"/>
          </p:cNvPicPr>
          <p:nvPr/>
        </p:nvPicPr>
        <p:blipFill>
          <a:blip r:embed="rId4"/>
          <a:srcRect t="4401" r="1333" b="6893"/>
          <a:stretch>
            <a:fillRect/>
          </a:stretch>
        </p:blipFill>
        <p:spPr>
          <a:xfrm>
            <a:off x="3497581" y="5181600"/>
            <a:ext cx="3977640" cy="1219200"/>
          </a:xfrm>
          <a:prstGeom prst="roundRect">
            <a:avLst/>
          </a:prstGeom>
        </p:spPr>
      </p:pic>
      <p:pic>
        <p:nvPicPr>
          <p:cNvPr id="14" name="Picture 13" descr="15151511.png"/>
          <p:cNvPicPr>
            <a:picLocks noChangeAspect="1"/>
          </p:cNvPicPr>
          <p:nvPr/>
        </p:nvPicPr>
        <p:blipFill>
          <a:blip r:embed="rId5"/>
          <a:srcRect l="-656" t="-3463" r="-1728" b="-1280"/>
          <a:stretch>
            <a:fillRect/>
          </a:stretch>
        </p:blipFill>
        <p:spPr>
          <a:xfrm>
            <a:off x="3291839" y="5105400"/>
            <a:ext cx="4251960" cy="1295400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024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6221" y="306356"/>
            <a:ext cx="27432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>
                <a:latin typeface="NikoshBAN" pitchFamily="2" charset="0"/>
                <a:cs typeface="NikoshBAN" pitchFamily="2" charset="0"/>
              </a:rPr>
              <a:t>মূল্যায়ন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5842" y="1199279"/>
            <a:ext cx="8985591" cy="58477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৩।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চুল পড়া বন্ধ করতে সাহায্য করে নিচের কোনটি ? </a:t>
            </a:r>
            <a:endParaRPr lang="bn-IN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5839" y="1808873"/>
            <a:ext cx="4334829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ক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)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বেদানা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2" y="2342273"/>
            <a:ext cx="4426268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>
                <a:latin typeface="NikoshBAN" pitchFamily="2" charset="0"/>
                <a:cs typeface="NikoshBAN" pitchFamily="2" charset="0"/>
              </a:rPr>
              <a:t>গ)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আলু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77844" y="1828800"/>
            <a:ext cx="4359296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খ) পিয়াজ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77844" y="2286000"/>
            <a:ext cx="4359296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ঘ) পুই শাঁক 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5843" y="2819401"/>
            <a:ext cx="896111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৪। </a:t>
            </a:r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রপ্তানি আয়ের কত শতাংশ মসলা জাতীয় ফসল হতে আসে ? </a:t>
            </a:r>
            <a:endParaRPr lang="bn-IN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5841" y="3581404"/>
            <a:ext cx="4367868" cy="463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ক) ৩.৪৯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402" y="4191000"/>
            <a:ext cx="433483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ঘ) ৬.৩৯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2" y="4247272"/>
            <a:ext cx="4426270" cy="553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গ) ১০ 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86403" y="3581400"/>
            <a:ext cx="4359295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খ)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৪.৩৯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 descr="548+4515.png"/>
          <p:cNvPicPr>
            <a:picLocks noChangeAspect="1"/>
          </p:cNvPicPr>
          <p:nvPr/>
        </p:nvPicPr>
        <p:blipFill>
          <a:blip r:embed="rId4"/>
          <a:srcRect t="4401" r="1333" b="6893"/>
          <a:stretch>
            <a:fillRect/>
          </a:stretch>
        </p:blipFill>
        <p:spPr>
          <a:xfrm>
            <a:off x="3474720" y="5257800"/>
            <a:ext cx="3977640" cy="1219200"/>
          </a:xfrm>
          <a:prstGeom prst="roundRect">
            <a:avLst/>
          </a:prstGeom>
        </p:spPr>
      </p:pic>
      <p:pic>
        <p:nvPicPr>
          <p:cNvPr id="14" name="Picture 13" descr="151515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720" y="5257806"/>
            <a:ext cx="4114800" cy="12253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9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4023360" y="609600"/>
            <a:ext cx="3383280" cy="175260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কর্মপত্র </a:t>
            </a:r>
          </a:p>
          <a:p>
            <a:pPr algn="ctr"/>
            <a:r>
              <a:rPr lang="bn-BD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৪  </a:t>
            </a:r>
            <a:endParaRPr lang="en-US" sz="32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8723" y="2438400"/>
            <a:ext cx="8961119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1000" y="3733800"/>
            <a:ext cx="10210800" cy="1676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আত্মকর্মসংস্থান সৃষ্টিতে উদ্যানফসলের গুরুত্ব ব্যাখ্যা কর  । </a:t>
            </a:r>
            <a:endParaRPr lang="en-US" sz="4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937760" y="3200400"/>
            <a:ext cx="64008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05840" y="609600"/>
            <a:ext cx="2560320" cy="182880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build="allAtOnce" animBg="1"/>
      <p:bldP spid="4" grpId="0" build="allAtOnce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09728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828800" y="457200"/>
            <a:ext cx="7132320" cy="59436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13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সকলকে ধন্যবাদ </a:t>
            </a:r>
            <a:endParaRPr lang="en-US" sz="13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228600"/>
            <a:ext cx="80772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নিচের ছবিটি মনযোগ সহকারে দেখি 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1066800"/>
            <a:ext cx="9829800" cy="5486400"/>
            <a:chOff x="3886200" y="1066800"/>
            <a:chExt cx="2971800" cy="4724400"/>
          </a:xfrm>
        </p:grpSpPr>
        <p:sp>
          <p:nvSpPr>
            <p:cNvPr id="6" name="Rounded Rectangle 5"/>
            <p:cNvSpPr/>
            <p:nvPr/>
          </p:nvSpPr>
          <p:spPr>
            <a:xfrm>
              <a:off x="3886200" y="1066800"/>
              <a:ext cx="2971800" cy="4724400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962400" y="5181600"/>
              <a:ext cx="2819400" cy="6096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800" dirty="0" smtClean="0">
                  <a:latin typeface="NikoshBAN" pitchFamily="2" charset="0"/>
                  <a:cs typeface="NikoshBAN" pitchFamily="2" charset="0"/>
                </a:rPr>
                <a:t>একটি উদ্যান </a:t>
              </a:r>
              <a:endParaRPr lang="en-US" sz="4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1000" y="1066800"/>
            <a:ext cx="9906000" cy="5334000"/>
            <a:chOff x="7162800" y="1066800"/>
            <a:chExt cx="2971800" cy="4724400"/>
          </a:xfrm>
        </p:grpSpPr>
        <p:sp>
          <p:nvSpPr>
            <p:cNvPr id="17" name="Rounded Rectangle 16"/>
            <p:cNvSpPr/>
            <p:nvPr/>
          </p:nvSpPr>
          <p:spPr>
            <a:xfrm>
              <a:off x="7162800" y="1066800"/>
              <a:ext cx="2971800" cy="4724400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315200" y="5181600"/>
              <a:ext cx="2819400" cy="6096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800" dirty="0" smtClean="0">
                  <a:latin typeface="NikoshBAN" pitchFamily="2" charset="0"/>
                  <a:cs typeface="NikoshBAN" pitchFamily="2" charset="0"/>
                </a:rPr>
                <a:t>উদ্যানে চাষকৃত বিভিন্ন ফসল </a:t>
              </a:r>
              <a:endParaRPr lang="en-US" sz="48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295400"/>
            <a:ext cx="8229599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আজকের পাঠ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90600" y="2590800"/>
            <a:ext cx="8503920" cy="3581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115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উদ্যানফসল </a:t>
            </a:r>
          </a:p>
          <a:p>
            <a:pPr algn="ctr"/>
            <a:r>
              <a:rPr lang="bn-BD" sz="115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চিহ্নিতকরণ 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228600"/>
            <a:ext cx="8153400" cy="86750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এখন আজকের পাঠের বিষয়বস্তু কি হতে পারে অনুমান কর !!! </a:t>
            </a:r>
            <a:endParaRPr lang="en-US" sz="2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03753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9" grpId="0" build="allAtOnce" animBg="1"/>
      <p:bldP spid="5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8046720" cy="990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bn-BD" sz="72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BD" sz="6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60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762000" y="1295400"/>
            <a:ext cx="9448800" cy="4876800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v"/>
            </a:pPr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১) উদ্যানফসল কী তা বলতে পারবে । </a:t>
            </a:r>
          </a:p>
          <a:p>
            <a:pPr algn="just">
              <a:buFont typeface="Wingdings" pitchFamily="2" charset="2"/>
              <a:buChar char="v"/>
            </a:pPr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২) উদ্যানফসলের বৈশিষ্ট্য বর্ণনা করতে পারবে । </a:t>
            </a:r>
          </a:p>
          <a:p>
            <a:pPr algn="just">
              <a:buFont typeface="Wingdings" pitchFamily="2" charset="2"/>
              <a:buChar char="v"/>
            </a:pPr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৩) বৈশিষ্ট্য অনুযায়ী উদ্যানফসলের বিভিন্ন শ্রেণি চিহ্নিত করতে পারবে । </a:t>
            </a:r>
          </a:p>
          <a:p>
            <a:pPr algn="just">
              <a:buFont typeface="Wingdings" pitchFamily="2" charset="2"/>
              <a:buChar char="v"/>
            </a:pPr>
            <a:r>
              <a:rPr lang="bn-BD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৪) উদ্যানফসলের গুরুত্ব ব্যাখ্যা করতে পারবে ।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304800"/>
            <a:ext cx="7680961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উদ্যানফসল কী ?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1219200"/>
            <a:ext cx="7391400" cy="3886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" y="5181600"/>
            <a:ext cx="9677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যে সকল ফসল বন্যামুক্ত জমিতে অর্থাৎ উদ্যানে , বেড়াযুক্ত অবস্থায় নিবিড় পরিচর্যার মাধ্যমে উৎপাদন করা হয় তাদেরকে উদ্যান ফসল বলে । যেমনঃ আম, কাঠাল , ফুলকপি , পেঁয়াজ ইত্যাদি 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953000" y="2286000"/>
            <a:ext cx="2468880" cy="1371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উদ্যানফসলের </a:t>
            </a:r>
          </a:p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বৈশিষ্ট্য  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219200"/>
            <a:ext cx="36576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সল্প পরিসরে বন্যামুক্ত উচু  জমিতে চাষ করা হয় ।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990600"/>
            <a:ext cx="3733800" cy="2438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3314109">
            <a:off x="4628597" y="2267235"/>
            <a:ext cx="533400" cy="394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2971800"/>
            <a:ext cx="40386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নিবির পরিচর্যার মাধ্যমে প্রতিটি গাছের আলাদা যত্ন নেয়া হয় ।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3733800"/>
            <a:ext cx="3657600" cy="28194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8455807">
            <a:off x="4682198" y="3352320"/>
            <a:ext cx="495244" cy="295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248400" y="3657600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24400" y="3962400"/>
            <a:ext cx="3048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ফসল চাষে বেড়া বা ঘেরা দেয়ার প্রয়োজন হয়।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8200" y="3886200"/>
            <a:ext cx="3276600" cy="26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037921">
            <a:off x="6057697" y="2031997"/>
            <a:ext cx="317141" cy="225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72000" y="1143000"/>
            <a:ext cx="28956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উৎপাদন ব্যয় অনেক বেশি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228600"/>
            <a:ext cx="3276600" cy="1905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8888709">
            <a:off x="7137713" y="2270084"/>
            <a:ext cx="659773" cy="203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772400" y="1066800"/>
            <a:ext cx="27432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000" b="1" dirty="0" smtClean="0">
                <a:latin typeface="NikoshBAN" pitchFamily="2" charset="0"/>
                <a:cs typeface="NikoshBAN" pitchFamily="2" charset="0"/>
              </a:rPr>
              <a:t>একত্রে চাষ করা হলেও ফসল ধাপে ধাপে পরিপক্ব হয় এবং পর্যায়ক্রমে সংগ্রহ করা হয় । 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8600" y="1066800"/>
            <a:ext cx="2590800" cy="29718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201396">
            <a:off x="7151089" y="3528179"/>
            <a:ext cx="877809" cy="197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924800" y="3581400"/>
            <a:ext cx="25908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b="1" dirty="0" smtClean="0">
                <a:latin typeface="NikoshBAN" pitchFamily="2" charset="0"/>
                <a:cs typeface="NikoshBAN" pitchFamily="2" charset="0"/>
              </a:rPr>
              <a:t>সতেজ অবস্থায়ই ফসল ব্যবহার করা হয় তবে প্রক্রিয়াকজাতকরণও করা যায় । 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91400" y="3657600"/>
            <a:ext cx="3048000" cy="28194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 animBg="1"/>
      <p:bldP spid="5" grpId="0" animBg="1"/>
      <p:bldP spid="5" grpId="1" animBg="1"/>
      <p:bldP spid="6" grpId="0" animBg="1"/>
      <p:bldP spid="7" grpId="0" build="allAtOnce" animBg="1"/>
      <p:bldP spid="8" grpId="0" animBg="1"/>
      <p:bldP spid="8" grpId="1" animBg="1"/>
      <p:bldP spid="8" grpId="2" animBg="1"/>
      <p:bldP spid="10" grpId="0" animBg="1"/>
      <p:bldP spid="11" grpId="0" animBg="1"/>
      <p:bldP spid="12" grpId="0" build="allAtOnce" animBg="1"/>
      <p:bldP spid="13" grpId="0" animBg="1"/>
      <p:bldP spid="13" grpId="1" animBg="1"/>
      <p:bldP spid="14" grpId="0" animBg="1"/>
      <p:bldP spid="15" grpId="0" build="allAtOnce" animBg="1"/>
      <p:bldP spid="16" grpId="0" animBg="1"/>
      <p:bldP spid="16" grpId="1" animBg="1"/>
      <p:bldP spid="17" grpId="0" animBg="1"/>
      <p:bldP spid="18" grpId="0" build="allAtOnce" animBg="1"/>
      <p:bldP spid="19" grpId="0" animBg="1"/>
      <p:bldP spid="19" grpId="1" animBg="1"/>
      <p:bldP spid="20" grpId="0" animBg="1"/>
      <p:bldP spid="21" grpId="0" build="allAtOnce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3840481" y="762000"/>
            <a:ext cx="3749040" cy="20574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কর্মপত্র </a:t>
            </a:r>
          </a:p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 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8722" y="3352800"/>
            <a:ext cx="859536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একক কাজ        সময়ঃ ৩ মিনিট             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5181600"/>
            <a:ext cx="96012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উদ্যানফসল কী? এদের চিহ্নিতকরণ বৈশিষ্ট্য লিখ ? 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5120641" y="4419600"/>
            <a:ext cx="731520" cy="60960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88720" y="838200"/>
            <a:ext cx="2560320" cy="251460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4" grpId="0" build="p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953000" y="2286000"/>
            <a:ext cx="2468880" cy="1371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উদ্যানফসলের </a:t>
            </a:r>
          </a:p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শ্রেণিবিভাগ   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219200"/>
            <a:ext cx="36576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শাকসবজি জাতীয় ফসল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28600"/>
            <a:ext cx="4038600" cy="2667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3314109">
            <a:off x="4628597" y="2267235"/>
            <a:ext cx="533400" cy="394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2971800"/>
            <a:ext cx="40386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ফল জাতীয় ফসল 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2971800"/>
            <a:ext cx="4114800" cy="35814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8455807">
            <a:off x="4682198" y="3352320"/>
            <a:ext cx="495244" cy="295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248400" y="3657600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24400" y="3962400"/>
            <a:ext cx="3048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ফুল জাতীয় ফসল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4400" y="3962400"/>
            <a:ext cx="3200400" cy="2590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037921">
            <a:off x="6057697" y="2031997"/>
            <a:ext cx="317141" cy="225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00600" y="1219200"/>
            <a:ext cx="28956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মসলা জাতীয় ফসল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00600" y="228600"/>
            <a:ext cx="4267200" cy="17526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391400" y="28194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24800" y="2590800"/>
            <a:ext cx="2743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ওষধি ফসল 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01000" y="2514600"/>
            <a:ext cx="2514600" cy="3276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2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 animBg="1"/>
      <p:bldP spid="4" grpId="1" build="allAtOnce" animBg="1"/>
      <p:bldP spid="5" grpId="0" animBg="1"/>
      <p:bldP spid="5" grpId="1" animBg="1"/>
      <p:bldP spid="6" grpId="0" animBg="1"/>
      <p:bldP spid="7" grpId="0" build="allAtOnce" animBg="1"/>
      <p:bldP spid="7" grpId="1" build="allAtOnce" animBg="1"/>
      <p:bldP spid="8" grpId="0" animBg="1"/>
      <p:bldP spid="8" grpId="1" animBg="1"/>
      <p:bldP spid="8" grpId="2" animBg="1"/>
      <p:bldP spid="10" grpId="0" animBg="1"/>
      <p:bldP spid="11" grpId="0" animBg="1"/>
      <p:bldP spid="12" grpId="0" build="allAtOnce" animBg="1"/>
      <p:bldP spid="12" grpId="1" build="allAtOnce" animBg="1"/>
      <p:bldP spid="13" grpId="0" animBg="1"/>
      <p:bldP spid="13" grpId="1" animBg="1"/>
      <p:bldP spid="14" grpId="0" animBg="1"/>
      <p:bldP spid="15" grpId="0" build="allAtOnce" animBg="1"/>
      <p:bldP spid="15" grpId="1" build="allAtOnce" animBg="1"/>
      <p:bldP spid="16" grpId="0" animBg="1"/>
      <p:bldP spid="16" grpId="1" animBg="1"/>
      <p:bldP spid="17" grpId="0" animBg="1"/>
      <p:bldP spid="18" grpId="0" build="allAtOnce" animBg="1"/>
      <p:bldP spid="18" grpId="1" build="allAtOnce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5795</TotalTime>
  <Words>892</Words>
  <Application>Microsoft Office PowerPoint</Application>
  <PresentationFormat>Custom</PresentationFormat>
  <Paragraphs>215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শিখনফল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bidhan</dc:creator>
  <cp:lastModifiedBy>AMCS_KP</cp:lastModifiedBy>
  <cp:revision>421</cp:revision>
  <dcterms:created xsi:type="dcterms:W3CDTF">2015-09-13T01:14:48Z</dcterms:created>
  <dcterms:modified xsi:type="dcterms:W3CDTF">2018-04-20T02:41:51Z</dcterms:modified>
</cp:coreProperties>
</file>